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Default Extension="jpg" ContentType="image/jpe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7" r:id="rId2"/>
    <p:sldId id="260" r:id="rId3"/>
    <p:sldId id="261" r:id="rId4"/>
    <p:sldId id="259" r:id="rId5"/>
    <p:sldId id="267" r:id="rId6"/>
    <p:sldId id="263" r:id="rId7"/>
    <p:sldId id="266" r:id="rId8"/>
    <p:sldId id="270" r:id="rId9"/>
    <p:sldId id="272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54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46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6666666666666693E-2"/>
          <c:y val="3.836930455635499E-2"/>
          <c:w val="0.91746031746031742"/>
          <c:h val="0.60191846522781778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налог на доходы физ.лиц 102,4 тыс.руб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1"/>
              </c:numCache>
            </c:numRef>
          </c:cat>
          <c:val>
            <c:numRef>
              <c:f>Sheet1!$B$2:$E$2</c:f>
              <c:numCache>
                <c:formatCode>General</c:formatCode>
                <c:ptCount val="1"/>
                <c:pt idx="0">
                  <c:v>102.4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налог на имущество 432,5 тыс.руб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1"/>
              </c:numCache>
            </c:numRef>
          </c:cat>
          <c:val>
            <c:numRef>
              <c:f>Sheet1!$B$3:$E$3</c:f>
              <c:numCache>
                <c:formatCode>General</c:formatCode>
                <c:ptCount val="1"/>
                <c:pt idx="0">
                  <c:v>432.5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штрафы0,1  тыс.руб</c:v>
                </c:pt>
              </c:strCache>
            </c:strRef>
          </c:tx>
          <c:spPr>
            <a:solidFill>
              <a:schemeClr val="hlink"/>
            </a:solidFill>
            <a:ln w="12700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1"/>
              </c:numCache>
            </c:numRef>
          </c:cat>
          <c:val>
            <c:numRef>
              <c:f>Sheet1!$B$4:$E$4</c:f>
              <c:numCache>
                <c:formatCode>General</c:formatCode>
                <c:ptCount val="1"/>
                <c:pt idx="0">
                  <c:v>1.0000000000000009E-2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доходы от сдачи в аренду имущества 6,0</c:v>
                </c:pt>
              </c:strCache>
            </c:strRef>
          </c:tx>
          <c:spPr>
            <a:solidFill>
              <a:schemeClr val="folHlink"/>
            </a:solidFill>
            <a:ln w="12700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1"/>
              </c:numCache>
            </c:numRef>
          </c:cat>
          <c:val>
            <c:numRef>
              <c:f>Sheet1!$B$5:$E$5</c:f>
              <c:numCache>
                <c:formatCode>General</c:formatCode>
                <c:ptCount val="1"/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chemeClr val="bg2"/>
            </a:solidFill>
            <a:ln w="12700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1"/>
              </c:numCache>
            </c:numRef>
          </c:cat>
          <c:val>
            <c:numRef>
              <c:f>Sheet1!$B$6:$E$6</c:f>
              <c:numCache>
                <c:formatCode>General</c:formatCode>
                <c:ptCount val="1"/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единый с/налог 555,0 тыс.руб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1"/>
              </c:numCache>
            </c:numRef>
          </c:cat>
          <c:val>
            <c:numRef>
              <c:f>Sheet1!$B$7:$E$7</c:f>
              <c:numCache>
                <c:formatCode>General</c:formatCode>
                <c:ptCount val="1"/>
                <c:pt idx="0">
                  <c:v>555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госпошлина 0,1 тыс.руб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1"/>
              </c:numCache>
            </c:numRef>
          </c:cat>
          <c:val>
            <c:numRef>
              <c:f>Sheet1!$B$8:$E$8</c:f>
              <c:numCache>
                <c:formatCode>General</c:formatCode>
                <c:ptCount val="1"/>
                <c:pt idx="0">
                  <c:v>0.1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земельный налог 3256,5 тыс.руб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1"/>
              </c:numCache>
            </c:numRef>
          </c:cat>
          <c:val>
            <c:numRef>
              <c:f>Sheet1!$B$9:$E$9</c:f>
              <c:numCache>
                <c:formatCode>General</c:formatCode>
                <c:ptCount val="1"/>
                <c:pt idx="0">
                  <c:v>3256.5</c:v>
                </c:pt>
              </c:numCache>
            </c:numRef>
          </c:val>
        </c:ser>
        <c:gapDepth val="0"/>
        <c:shape val="box"/>
        <c:axId val="98192768"/>
        <c:axId val="98481280"/>
        <c:axId val="0"/>
      </c:bar3DChart>
      <c:catAx>
        <c:axId val="9819276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25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8481280"/>
        <c:crosses val="autoZero"/>
        <c:auto val="1"/>
        <c:lblAlgn val="ctr"/>
        <c:lblOffset val="100"/>
        <c:tickLblSkip val="1"/>
        <c:tickMarkSkip val="1"/>
      </c:catAx>
      <c:valAx>
        <c:axId val="98481280"/>
        <c:scaling>
          <c:orientation val="minMax"/>
        </c:scaling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25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8192768"/>
        <c:crosses val="autoZero"/>
        <c:crossBetween val="between"/>
      </c:valAx>
      <c:spPr>
        <a:noFill/>
        <a:ln w="25399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550" b="1" i="0" u="none" strike="noStrike" baseline="30000">
                <a:solidFill>
                  <a:schemeClr val="tx1"/>
                </a:solidFill>
                <a:latin typeface="Segoe UI" panose="020B0502040204020203" pitchFamily="34" charset="0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550" b="1" i="0" u="none" strike="noStrike" baseline="30000">
                <a:solidFill>
                  <a:schemeClr val="tx1"/>
                </a:solidFill>
                <a:latin typeface="Segoe UI" panose="020B0502040204020203" pitchFamily="34" charset="0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550" b="1" i="0" u="none" strike="noStrike" baseline="30000">
                <a:solidFill>
                  <a:schemeClr val="tx1"/>
                </a:solidFill>
                <a:latin typeface="Segoe UI" panose="020B0502040204020203" pitchFamily="34" charset="0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550" b="1" i="0" u="none" strike="noStrike" baseline="30000">
                <a:solidFill>
                  <a:schemeClr val="tx1"/>
                </a:solidFill>
                <a:latin typeface="Segoe UI" panose="020B0502040204020203" pitchFamily="34" charset="0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550" b="1" i="0" u="none" strike="noStrike" baseline="30000">
                <a:solidFill>
                  <a:schemeClr val="tx1"/>
                </a:solidFill>
                <a:latin typeface="Segoe UI" panose="020B0502040204020203" pitchFamily="34" charset="0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550" b="1" i="0" u="none" strike="noStrike" baseline="30000">
                <a:solidFill>
                  <a:schemeClr val="tx1"/>
                </a:solidFill>
                <a:latin typeface="Segoe UI" panose="020B0502040204020203" pitchFamily="34" charset="0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550" b="1" i="0" u="none" strike="noStrike" baseline="30000">
                <a:solidFill>
                  <a:schemeClr val="tx1"/>
                </a:solidFill>
                <a:latin typeface="Segoe UI" panose="020B0502040204020203" pitchFamily="34" charset="0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550" b="1" i="0" u="none" strike="noStrike" baseline="30000">
                <a:solidFill>
                  <a:schemeClr val="tx1"/>
                </a:solidFill>
                <a:latin typeface="Segoe UI" panose="020B0502040204020203" pitchFamily="34" charset="0"/>
                <a:ea typeface="Times New Roman"/>
                <a:cs typeface="Times New Roman"/>
              </a:defRPr>
            </a:pPr>
            <a:endParaRPr lang="ru-RU"/>
          </a:p>
        </c:txPr>
      </c:legendEntry>
      <c:layout>
        <c:manualLayout>
          <c:xMode val="edge"/>
          <c:yMode val="edge"/>
          <c:x val="5.0195015347657822E-2"/>
          <c:y val="0.7170263788968827"/>
          <c:w val="0.92503369811824354"/>
          <c:h val="0.27577937649880097"/>
        </c:manualLayout>
      </c:layout>
      <c:spPr>
        <a:noFill/>
        <a:ln w="12700">
          <a:solidFill>
            <a:schemeClr val="tx1"/>
          </a:solidFill>
          <a:prstDash val="solid"/>
        </a:ln>
      </c:spPr>
      <c:txPr>
        <a:bodyPr/>
        <a:lstStyle/>
        <a:p>
          <a:pPr>
            <a:defRPr sz="1550" b="1" i="0" u="none" strike="noStrike" baseline="30000">
              <a:solidFill>
                <a:schemeClr val="tx1"/>
              </a:solidFill>
              <a:latin typeface="Segoe UI" panose="020B0502040204020203" pitchFamily="34" charset="0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25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ct val="35000"/>
            </a:spcAft>
          </a:pPr>
          <a:r>
            <a:rPr lang="ru-RU" sz="1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4005,5тыс.рублей</a:t>
          </a:r>
          <a:endParaRPr lang="ru-RU" sz="1400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 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2790,1 тыс. рублей 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88%</a:t>
          </a:r>
          <a:endParaRPr lang="ru-RU" sz="14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безопасность правоохранительная деятельность  - </a:t>
          </a:r>
          <a:endParaRPr lang="ru-RU" sz="14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6A1BDBE-B799-45DE-8DF1-D0A56A293435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Национальная экономика 340,3 тыс.рублей</a:t>
          </a:r>
        </a:p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93,4%</a:t>
          </a:r>
          <a:endParaRPr lang="ru-RU" sz="14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7FE7A46F-F120-46C2-8441-BB1D9BA17B40}" type="parTrans" cxnId="{D015EBAF-0B0F-4D0A-8F07-38D39946D720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58B0F7-9D28-4C8F-9C22-734A2FEDCC8D}" type="sibTrans" cxnId="{D015EBAF-0B0F-4D0A-8F07-38D39946D72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dirty="0" err="1" smtClean="0">
              <a:effectLst/>
              <a:latin typeface="Times New Roman" pitchFamily="18" charset="0"/>
              <a:cs typeface="Times New Roman" pitchFamily="18" charset="0"/>
            </a:rPr>
            <a:t>Жилищно</a:t>
          </a: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 коммунальное хозяйство 716,7 тыс. рублей</a:t>
          </a:r>
        </a:p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51,5 %</a:t>
          </a:r>
          <a:endParaRPr lang="ru-RU" sz="14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оборона 158,8 тыс. рублей</a:t>
          </a:r>
        </a:p>
        <a:p>
          <a:pPr>
            <a:spcAft>
              <a:spcPct val="35000"/>
            </a:spcAft>
          </a:pPr>
          <a:r>
            <a:rPr lang="ru-RU" sz="1400" dirty="0" smtClean="0">
              <a:effectLst/>
              <a:latin typeface="Times New Roman" pitchFamily="18" charset="0"/>
              <a:cs typeface="Times New Roman" pitchFamily="18" charset="0"/>
            </a:rPr>
            <a:t>100%</a:t>
          </a:r>
          <a:endParaRPr lang="ru-RU" sz="14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6AAF225-5D0C-4A0D-BEB7-105BB5E777DF}">
      <dgm:prSet/>
      <dgm:spPr/>
      <dgm:t>
        <a:bodyPr/>
        <a:lstStyle/>
        <a:p>
          <a:endParaRPr lang="ru-RU" sz="1400"/>
        </a:p>
      </dgm:t>
    </dgm:pt>
    <dgm:pt modelId="{26DC4018-436F-46AB-8945-1FE7E07EAD0E}" type="parTrans" cxnId="{FE0BCF8E-D340-454A-9D1E-33E5D03F5E12}">
      <dgm:prSet/>
      <dgm:spPr/>
      <dgm:t>
        <a:bodyPr/>
        <a:lstStyle/>
        <a:p>
          <a:endParaRPr lang="ru-RU"/>
        </a:p>
      </dgm:t>
    </dgm:pt>
    <dgm:pt modelId="{E0152153-8D94-4B8E-83BA-7CFDB2DE7512}" type="sibTrans" cxnId="{FE0BCF8E-D340-454A-9D1E-33E5D03F5E12}">
      <dgm:prSet/>
      <dgm:spPr/>
      <dgm:t>
        <a:bodyPr/>
        <a:lstStyle/>
        <a:p>
          <a:endParaRPr lang="ru-RU"/>
        </a:p>
      </dgm:t>
    </dgm:pt>
    <dgm:pt modelId="{2C5A668E-7D5C-4ABF-8FFC-18A5A96A1DA9}">
      <dgm:prSet/>
      <dgm:spPr/>
      <dgm:t>
        <a:bodyPr/>
        <a:lstStyle/>
        <a:p>
          <a:endParaRPr lang="ru-RU" sz="1400"/>
        </a:p>
      </dgm:t>
    </dgm:pt>
    <dgm:pt modelId="{90B2D13E-1E7D-4C52-B871-EA356C089E73}" type="parTrans" cxnId="{15A2BEBA-BFD5-4334-8A52-9A9D47155D92}">
      <dgm:prSet/>
      <dgm:spPr/>
      <dgm:t>
        <a:bodyPr/>
        <a:lstStyle/>
        <a:p>
          <a:endParaRPr lang="ru-RU"/>
        </a:p>
      </dgm:t>
    </dgm:pt>
    <dgm:pt modelId="{CB361F55-463C-460A-ABD2-F8D352C625BB}" type="sibTrans" cxnId="{15A2BEBA-BFD5-4334-8A52-9A9D47155D92}">
      <dgm:prSet/>
      <dgm:spPr/>
      <dgm:t>
        <a:bodyPr/>
        <a:lstStyle/>
        <a:p>
          <a:endParaRPr lang="ru-RU"/>
        </a:p>
      </dgm:t>
    </dgm:pt>
    <dgm:pt modelId="{BEB47B71-2B2B-471B-8254-6425DC3467DC}">
      <dgm:prSet/>
      <dgm:spPr/>
      <dgm:t>
        <a:bodyPr/>
        <a:lstStyle/>
        <a:p>
          <a:endParaRPr lang="ru-RU" sz="1400"/>
        </a:p>
      </dgm:t>
    </dgm:pt>
    <dgm:pt modelId="{A40E38AA-33C7-4DB5-8CB8-FD872031BB8E}" type="parTrans" cxnId="{0056C6F0-81D1-47C9-84A7-691B8A3373C5}">
      <dgm:prSet/>
      <dgm:spPr/>
      <dgm:t>
        <a:bodyPr/>
        <a:lstStyle/>
        <a:p>
          <a:endParaRPr lang="ru-RU"/>
        </a:p>
      </dgm:t>
    </dgm:pt>
    <dgm:pt modelId="{D6935280-0094-491F-B9B5-09793877922D}" type="sibTrans" cxnId="{0056C6F0-81D1-47C9-84A7-691B8A3373C5}">
      <dgm:prSet/>
      <dgm:spPr/>
      <dgm:t>
        <a:bodyPr/>
        <a:lstStyle/>
        <a:p>
          <a:endParaRPr lang="ru-RU"/>
        </a:p>
      </dgm:t>
    </dgm:pt>
    <dgm:pt modelId="{12DE6670-7AE1-4322-9259-28A3BD2796B6}">
      <dgm:prSet/>
      <dgm:spPr/>
      <dgm:t>
        <a:bodyPr/>
        <a:lstStyle/>
        <a:p>
          <a:endParaRPr lang="ru-RU" sz="1400"/>
        </a:p>
      </dgm:t>
    </dgm:pt>
    <dgm:pt modelId="{DF948D65-6815-4523-B8A9-C249219E992E}" type="parTrans" cxnId="{74181810-410D-4DD9-BA65-624BC33E792F}">
      <dgm:prSet/>
      <dgm:spPr/>
      <dgm:t>
        <a:bodyPr/>
        <a:lstStyle/>
        <a:p>
          <a:endParaRPr lang="ru-RU"/>
        </a:p>
      </dgm:t>
    </dgm:pt>
    <dgm:pt modelId="{344CD693-323B-42FB-880B-B9B8A805CF9F}" type="sibTrans" cxnId="{74181810-410D-4DD9-BA65-624BC33E792F}">
      <dgm:prSet/>
      <dgm:spPr/>
      <dgm:t>
        <a:bodyPr/>
        <a:lstStyle/>
        <a:p>
          <a:endParaRPr lang="ru-RU"/>
        </a:p>
      </dgm:t>
    </dgm:pt>
    <dgm:pt modelId="{B84009C1-1397-4DD5-89E8-97AF7D6E1DC0}">
      <dgm:prSet/>
      <dgm:spPr/>
      <dgm:t>
        <a:bodyPr/>
        <a:lstStyle/>
        <a:p>
          <a:endParaRPr lang="ru-RU" sz="1400"/>
        </a:p>
      </dgm:t>
    </dgm:pt>
    <dgm:pt modelId="{A25F939E-937A-4E54-8470-45BEA4B44D22}" type="parTrans" cxnId="{CC52372C-3F24-4976-B368-F722462C358C}">
      <dgm:prSet/>
      <dgm:spPr/>
      <dgm:t>
        <a:bodyPr/>
        <a:lstStyle/>
        <a:p>
          <a:endParaRPr lang="ru-RU"/>
        </a:p>
      </dgm:t>
    </dgm:pt>
    <dgm:pt modelId="{9D171216-9D62-46A2-88BD-E280D347225E}" type="sibTrans" cxnId="{CC52372C-3F24-4976-B368-F722462C358C}">
      <dgm:prSet/>
      <dgm:spPr/>
      <dgm:t>
        <a:bodyPr/>
        <a:lstStyle/>
        <a:p>
          <a:endParaRPr lang="ru-RU"/>
        </a:p>
      </dgm:t>
    </dgm:pt>
    <dgm:pt modelId="{5A1914C5-A470-4C7F-BD45-3BF4A505E61B}">
      <dgm:prSet/>
      <dgm:spPr/>
      <dgm:t>
        <a:bodyPr/>
        <a:lstStyle/>
        <a:p>
          <a:pPr rtl="0"/>
          <a:endParaRPr lang="ru-RU" sz="1400" b="0" i="0" u="none" baseline="0"/>
        </a:p>
      </dgm:t>
    </dgm:pt>
    <dgm:pt modelId="{71F6EE6C-D40F-43B8-9966-BC7473CFE9A1}" type="parTrans" cxnId="{A8874F13-6538-48E1-A11B-C8286704D7D5}">
      <dgm:prSet/>
      <dgm:spPr/>
      <dgm:t>
        <a:bodyPr/>
        <a:lstStyle/>
        <a:p>
          <a:endParaRPr lang="ru-RU"/>
        </a:p>
      </dgm:t>
    </dgm:pt>
    <dgm:pt modelId="{FA038D41-E7F2-46FE-BE06-27D296653FF9}" type="sibTrans" cxnId="{A8874F13-6538-48E1-A11B-C8286704D7D5}">
      <dgm:prSet/>
      <dgm:spPr/>
      <dgm:t>
        <a:bodyPr/>
        <a:lstStyle/>
        <a:p>
          <a:endParaRPr lang="ru-RU"/>
        </a:p>
      </dgm:t>
    </dgm:pt>
    <dgm:pt modelId="{DAB78C95-2ABE-43A1-8C52-982D711CBBD3}">
      <dgm:prSet/>
      <dgm:spPr/>
      <dgm:t>
        <a:bodyPr/>
        <a:lstStyle/>
        <a:p>
          <a:endParaRPr lang="ru-RU" sz="1400"/>
        </a:p>
      </dgm:t>
    </dgm:pt>
    <dgm:pt modelId="{68E9A88C-222F-4CBE-8233-E72B4E8D0964}" type="parTrans" cxnId="{B6EBD744-2FC9-4DB6-AADB-A0DC8052B6D6}">
      <dgm:prSet/>
      <dgm:spPr/>
      <dgm:t>
        <a:bodyPr/>
        <a:lstStyle/>
        <a:p>
          <a:endParaRPr lang="ru-RU"/>
        </a:p>
      </dgm:t>
    </dgm:pt>
    <dgm:pt modelId="{6F327190-DB13-42A5-981B-3AAC049E85D9}" type="sibTrans" cxnId="{B6EBD744-2FC9-4DB6-AADB-A0DC8052B6D6}">
      <dgm:prSet/>
      <dgm:spPr/>
      <dgm:t>
        <a:bodyPr/>
        <a:lstStyle/>
        <a:p>
          <a:endParaRPr lang="ru-RU"/>
        </a:p>
      </dgm:t>
    </dgm:pt>
    <dgm:pt modelId="{F62287E6-B8D7-4BF8-B2CD-9BB47DA6CC3F}">
      <dgm:prSet/>
      <dgm:spPr/>
      <dgm:t>
        <a:bodyPr/>
        <a:lstStyle/>
        <a:p>
          <a:endParaRPr lang="ru-RU" sz="1400"/>
        </a:p>
      </dgm:t>
    </dgm:pt>
    <dgm:pt modelId="{784B67E4-7427-485C-964B-FC04C79BA646}" type="parTrans" cxnId="{772AAF1E-BAD1-4AC7-A11E-46EFCFCC3F45}">
      <dgm:prSet/>
      <dgm:spPr/>
      <dgm:t>
        <a:bodyPr/>
        <a:lstStyle/>
        <a:p>
          <a:endParaRPr lang="ru-RU"/>
        </a:p>
      </dgm:t>
    </dgm:pt>
    <dgm:pt modelId="{DEDA7E1E-93E9-4BE0-8563-B2A55B7186D9}" type="sibTrans" cxnId="{772AAF1E-BAD1-4AC7-A11E-46EFCFCC3F45}">
      <dgm:prSet/>
      <dgm:spPr/>
      <dgm:t>
        <a:bodyPr/>
        <a:lstStyle/>
        <a:p>
          <a:endParaRPr lang="ru-RU"/>
        </a:p>
      </dgm:t>
    </dgm:pt>
    <dgm:pt modelId="{3FAF614F-E111-4CCB-86C3-AD6B6950CF5A}">
      <dgm:prSet/>
      <dgm:spPr/>
      <dgm:t>
        <a:bodyPr/>
        <a:lstStyle/>
        <a:p>
          <a:endParaRPr lang="ru-RU" sz="1400"/>
        </a:p>
      </dgm:t>
    </dgm:pt>
    <dgm:pt modelId="{62F22F46-97B3-4776-9088-8B2D67E1DD78}" type="parTrans" cxnId="{62680DEC-9C34-439E-B5E6-62FFB572AD0F}">
      <dgm:prSet/>
      <dgm:spPr/>
      <dgm:t>
        <a:bodyPr/>
        <a:lstStyle/>
        <a:p>
          <a:endParaRPr lang="ru-RU"/>
        </a:p>
      </dgm:t>
    </dgm:pt>
    <dgm:pt modelId="{EF0EA7DB-F32A-4220-89A0-6BB29D5CB53B}" type="sibTrans" cxnId="{62680DEC-9C34-439E-B5E6-62FFB572AD0F}">
      <dgm:prSet/>
      <dgm:spPr/>
      <dgm:t>
        <a:bodyPr/>
        <a:lstStyle/>
        <a:p>
          <a:endParaRPr lang="ru-RU"/>
        </a:p>
      </dgm:t>
    </dgm:pt>
    <dgm:pt modelId="{BFF29C8B-E435-4586-9B3B-5CD319718742}">
      <dgm:prSet/>
      <dgm:spPr/>
      <dgm:t>
        <a:bodyPr/>
        <a:lstStyle/>
        <a:p>
          <a:endParaRPr lang="ru-RU" sz="1400"/>
        </a:p>
      </dgm:t>
    </dgm:pt>
    <dgm:pt modelId="{419C7814-EE9B-426A-A5E9-042BFEFACDAA}" type="parTrans" cxnId="{79ED8E35-A2BE-4B2E-9069-4F2BA267B33D}">
      <dgm:prSet/>
      <dgm:spPr/>
      <dgm:t>
        <a:bodyPr/>
        <a:lstStyle/>
        <a:p>
          <a:endParaRPr lang="ru-RU"/>
        </a:p>
      </dgm:t>
    </dgm:pt>
    <dgm:pt modelId="{C7795094-6DB5-4D91-9F9E-0C5AD0001A30}" type="sibTrans" cxnId="{79ED8E35-A2BE-4B2E-9069-4F2BA267B33D}">
      <dgm:prSet/>
      <dgm:spPr/>
      <dgm:t>
        <a:bodyPr/>
        <a:lstStyle/>
        <a:p>
          <a:endParaRPr lang="ru-RU"/>
        </a:p>
      </dgm:t>
    </dgm:pt>
    <dgm:pt modelId="{28FD6451-45F9-4296-BBCE-E3E90B8102E0}">
      <dgm:prSet/>
      <dgm:spPr/>
      <dgm:t>
        <a:bodyPr/>
        <a:lstStyle/>
        <a:p>
          <a:endParaRPr lang="ru-RU" sz="1400"/>
        </a:p>
      </dgm:t>
    </dgm:pt>
    <dgm:pt modelId="{2F72FD44-569C-476B-8044-6892A8D39D54}" type="parTrans" cxnId="{199ADF5D-5788-40B1-AA66-A9206F28E623}">
      <dgm:prSet/>
      <dgm:spPr/>
      <dgm:t>
        <a:bodyPr/>
        <a:lstStyle/>
        <a:p>
          <a:endParaRPr lang="ru-RU"/>
        </a:p>
      </dgm:t>
    </dgm:pt>
    <dgm:pt modelId="{54EBC7FE-99CE-43D4-B909-844D90D79D25}" type="sibTrans" cxnId="{199ADF5D-5788-40B1-AA66-A9206F28E623}">
      <dgm:prSet/>
      <dgm:spPr/>
      <dgm:t>
        <a:bodyPr/>
        <a:lstStyle/>
        <a:p>
          <a:endParaRPr lang="ru-RU"/>
        </a:p>
      </dgm:t>
    </dgm:pt>
    <dgm:pt modelId="{54969B65-E0AB-4F14-8FAC-AC3A53C308A4}">
      <dgm:prSet/>
      <dgm:spPr/>
      <dgm:t>
        <a:bodyPr/>
        <a:lstStyle/>
        <a:p>
          <a:endParaRPr lang="ru-RU" sz="1400"/>
        </a:p>
      </dgm:t>
    </dgm:pt>
    <dgm:pt modelId="{1A8C79CC-737D-47B3-9125-BF9E52A9ED44}" type="parTrans" cxnId="{D7C32E66-81EA-4D82-A505-FE7E733AE619}">
      <dgm:prSet/>
      <dgm:spPr/>
      <dgm:t>
        <a:bodyPr/>
        <a:lstStyle/>
        <a:p>
          <a:endParaRPr lang="ru-RU"/>
        </a:p>
      </dgm:t>
    </dgm:pt>
    <dgm:pt modelId="{A4E8447A-2906-4868-9FB8-53A78A892423}" type="sibTrans" cxnId="{D7C32E66-81EA-4D82-A505-FE7E733AE619}">
      <dgm:prSet/>
      <dgm:spPr/>
      <dgm:t>
        <a:bodyPr/>
        <a:lstStyle/>
        <a:p>
          <a:endParaRPr lang="ru-RU"/>
        </a:p>
      </dgm:t>
    </dgm:pt>
    <dgm:pt modelId="{4DEE234A-F768-4B72-9D96-AB0E984D0FB0}">
      <dgm:prSet/>
      <dgm:spPr/>
      <dgm:t>
        <a:bodyPr/>
        <a:lstStyle/>
        <a:p>
          <a:endParaRPr lang="ru-RU" sz="1400"/>
        </a:p>
      </dgm:t>
    </dgm:pt>
    <dgm:pt modelId="{1493922C-B4E1-4ADB-B1BD-D593609F293B}" type="parTrans" cxnId="{6AF933AA-2057-4700-99BF-1DC996F2DA47}">
      <dgm:prSet/>
      <dgm:spPr/>
      <dgm:t>
        <a:bodyPr/>
        <a:lstStyle/>
        <a:p>
          <a:endParaRPr lang="ru-RU"/>
        </a:p>
      </dgm:t>
    </dgm:pt>
    <dgm:pt modelId="{C886C9CC-4E17-49C8-965F-8B6531D0AE20}" type="sibTrans" cxnId="{6AF933AA-2057-4700-99BF-1DC996F2DA47}">
      <dgm:prSet/>
      <dgm:spPr/>
      <dgm:t>
        <a:bodyPr/>
        <a:lstStyle/>
        <a:p>
          <a:endParaRPr lang="ru-RU"/>
        </a:p>
      </dgm:t>
    </dgm:pt>
    <dgm:pt modelId="{6ECB981E-F085-4D98-9472-2BE577BE507B}">
      <dgm:prSet/>
      <dgm:spPr/>
      <dgm:t>
        <a:bodyPr/>
        <a:lstStyle/>
        <a:p>
          <a:endParaRPr lang="ru-RU" sz="1400"/>
        </a:p>
      </dgm:t>
    </dgm:pt>
    <dgm:pt modelId="{EC7F1BEB-B370-461E-8CB4-1ECA98D18C84}" type="parTrans" cxnId="{6E64CDD4-DD55-4879-97F3-53C289B68D18}">
      <dgm:prSet/>
      <dgm:spPr/>
      <dgm:t>
        <a:bodyPr/>
        <a:lstStyle/>
        <a:p>
          <a:endParaRPr lang="ru-RU"/>
        </a:p>
      </dgm:t>
    </dgm:pt>
    <dgm:pt modelId="{D3D34119-1DE8-4F0A-9806-7E2D0E5E3C70}" type="sibTrans" cxnId="{6E64CDD4-DD55-4879-97F3-53C289B68D18}">
      <dgm:prSet/>
      <dgm:spPr/>
      <dgm:t>
        <a:bodyPr/>
        <a:lstStyle/>
        <a:p>
          <a:endParaRPr lang="ru-RU"/>
        </a:p>
      </dgm:t>
    </dgm:pt>
    <dgm:pt modelId="{741C1C53-ADB0-4601-9C21-1AAE68E9BA77}">
      <dgm:prSet/>
      <dgm:spPr/>
      <dgm:t>
        <a:bodyPr/>
        <a:lstStyle/>
        <a:p>
          <a:endParaRPr lang="ru-RU" sz="1400"/>
        </a:p>
      </dgm:t>
    </dgm:pt>
    <dgm:pt modelId="{787F8F0E-AB9C-4B5E-8FD0-E0A17B99B8FC}" type="parTrans" cxnId="{46FABFBB-B13D-4D4A-BA26-7776B7A45EE0}">
      <dgm:prSet/>
      <dgm:spPr/>
      <dgm:t>
        <a:bodyPr/>
        <a:lstStyle/>
        <a:p>
          <a:endParaRPr lang="ru-RU"/>
        </a:p>
      </dgm:t>
    </dgm:pt>
    <dgm:pt modelId="{D3BA8B9C-BFDD-42F1-9379-2D68E54701DB}" type="sibTrans" cxnId="{46FABFBB-B13D-4D4A-BA26-7776B7A45EE0}">
      <dgm:prSet/>
      <dgm:spPr/>
      <dgm:t>
        <a:bodyPr/>
        <a:lstStyle/>
        <a:p>
          <a:endParaRPr lang="ru-RU"/>
        </a:p>
      </dgm:t>
    </dgm:pt>
    <dgm:pt modelId="{2EE46889-1A09-4806-B089-801B04171E60}">
      <dgm:prSet/>
      <dgm:spPr/>
      <dgm:t>
        <a:bodyPr/>
        <a:lstStyle/>
        <a:p>
          <a:endParaRPr lang="ru-RU" sz="1400"/>
        </a:p>
      </dgm:t>
    </dgm:pt>
    <dgm:pt modelId="{A6000D43-5024-43C0-8574-7AEB0E68720C}" type="parTrans" cxnId="{A1F87E69-0B9E-448D-B0F8-A8DE77958EE7}">
      <dgm:prSet/>
      <dgm:spPr/>
      <dgm:t>
        <a:bodyPr/>
        <a:lstStyle/>
        <a:p>
          <a:endParaRPr lang="ru-RU"/>
        </a:p>
      </dgm:t>
    </dgm:pt>
    <dgm:pt modelId="{67DDBE8F-98D4-49F8-8FAB-FF2F0E4F950D}" type="sibTrans" cxnId="{A1F87E69-0B9E-448D-B0F8-A8DE77958EE7}">
      <dgm:prSet/>
      <dgm:spPr/>
      <dgm:t>
        <a:bodyPr/>
        <a:lstStyle/>
        <a:p>
          <a:endParaRPr lang="ru-RU"/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Ang="0" custScaleX="160769" custScaleY="93311" custLinFactNeighborX="2283" custLinFactNeighborY="-139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5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5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5" custScaleX="108746" custScaleY="104837" custRadScaleRad="127669" custRadScaleInc="-2309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1" presStyleCnt="5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1" presStyleCnt="5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1" presStyleCnt="5" custScaleX="161731" custScaleY="61183" custRadScaleRad="122768" custRadScaleInc="-1742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479B8-58DF-48DD-AC0B-D0C5FC6877CB}" type="pres">
      <dgm:prSet presAssocID="{7FE7A46F-F120-46C2-8441-BB1D9BA17B40}" presName="Name9" presStyleLbl="parChTrans1D2" presStyleIdx="2" presStyleCnt="5"/>
      <dgm:spPr/>
      <dgm:t>
        <a:bodyPr/>
        <a:lstStyle/>
        <a:p>
          <a:endParaRPr lang="ru-RU"/>
        </a:p>
      </dgm:t>
    </dgm:pt>
    <dgm:pt modelId="{6CEA8AA8-969F-4D16-AA37-493DEC7B2497}" type="pres">
      <dgm:prSet presAssocID="{7FE7A46F-F120-46C2-8441-BB1D9BA17B40}" presName="connTx" presStyleLbl="parChTrans1D2" presStyleIdx="2" presStyleCnt="5"/>
      <dgm:spPr/>
      <dgm:t>
        <a:bodyPr/>
        <a:lstStyle/>
        <a:p>
          <a:endParaRPr lang="ru-RU"/>
        </a:p>
      </dgm:t>
    </dgm:pt>
    <dgm:pt modelId="{A6529843-AF44-44C9-93DF-E3B0991FDD04}" type="pres">
      <dgm:prSet presAssocID="{C6A1BDBE-B799-45DE-8DF1-D0A56A293435}" presName="node" presStyleLbl="node1" presStyleIdx="2" presStyleCnt="5" custScaleX="114283" custScaleY="127509" custRadScaleRad="142096" custRadScaleInc="-2003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3" presStyleCnt="5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3" presStyleCnt="5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3" presStyleCnt="5" custScaleX="145447" custScaleY="77722" custRadScaleRad="135244" custRadScaleInc="-2262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4" presStyleCnt="5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4" presStyleCnt="5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4" presStyleCnt="5" custScaleX="101062" custScaleY="122198" custRadScaleRad="137984" custRadScaleInc="-178188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</dgm:ptLst>
  <dgm:cxnLst>
    <dgm:cxn modelId="{A8874F13-6538-48E1-A11B-C8286704D7D5}" srcId="{1F8E4B7B-3190-492B-BA7B-9B52CE7D79BE}" destId="{5A1914C5-A470-4C7F-BD45-3BF4A505E61B}" srcOrd="6" destOrd="0" parTransId="{71F6EE6C-D40F-43B8-9966-BC7473CFE9A1}" sibTransId="{FA038D41-E7F2-46FE-BE06-27D296653FF9}"/>
    <dgm:cxn modelId="{199ADF5D-5788-40B1-AA66-A9206F28E623}" srcId="{1F8E4B7B-3190-492B-BA7B-9B52CE7D79BE}" destId="{28FD6451-45F9-4296-BBCE-E3E90B8102E0}" srcOrd="11" destOrd="0" parTransId="{2F72FD44-569C-476B-8044-6892A8D39D54}" sibTransId="{54EBC7FE-99CE-43D4-B909-844D90D79D25}"/>
    <dgm:cxn modelId="{1CCC3008-2B17-46A6-9672-28086244DF19}" type="presOf" srcId="{8AB6F3CB-D047-4C8E-B920-0BDFB57A2588}" destId="{1BB1C879-ADD1-46CE-9D67-364F5ECE1CD3}" srcOrd="0" destOrd="0" presId="urn:microsoft.com/office/officeart/2005/8/layout/radial1"/>
    <dgm:cxn modelId="{8EAF6632-555B-4CEE-996A-28C4C670ED30}" type="presOf" srcId="{607EE9E9-D002-42FE-B74D-D945412804DF}" destId="{2CB797D3-131D-4B40-8D1C-3C0BCCD4E26A}" srcOrd="0" destOrd="0" presId="urn:microsoft.com/office/officeart/2005/8/layout/radial1"/>
    <dgm:cxn modelId="{C37919D5-D294-4255-8202-4D71211E8633}" type="presOf" srcId="{7FE7A46F-F120-46C2-8441-BB1D9BA17B40}" destId="{6CEA8AA8-969F-4D16-AA37-493DEC7B2497}" srcOrd="1" destOrd="0" presId="urn:microsoft.com/office/officeart/2005/8/layout/radial1"/>
    <dgm:cxn modelId="{AD6FF2E7-EF57-4FAD-B778-4A964CF0A790}" type="presOf" srcId="{8AB6F3CB-D047-4C8E-B920-0BDFB57A2588}" destId="{62ECBD28-2110-4395-8718-5D140BE52464}" srcOrd="1" destOrd="0" presId="urn:microsoft.com/office/officeart/2005/8/layout/radial1"/>
    <dgm:cxn modelId="{772AAF1E-BAD1-4AC7-A11E-46EFCFCC3F45}" srcId="{1F8E4B7B-3190-492B-BA7B-9B52CE7D79BE}" destId="{F62287E6-B8D7-4BF8-B2CD-9BB47DA6CC3F}" srcOrd="8" destOrd="0" parTransId="{784B67E4-7427-485C-964B-FC04C79BA646}" sibTransId="{DEDA7E1E-93E9-4BE0-8563-B2A55B7186D9}"/>
    <dgm:cxn modelId="{6AF933AA-2057-4700-99BF-1DC996F2DA47}" srcId="{1F8E4B7B-3190-492B-BA7B-9B52CE7D79BE}" destId="{4DEE234A-F768-4B72-9D96-AB0E984D0FB0}" srcOrd="13" destOrd="0" parTransId="{1493922C-B4E1-4ADB-B1BD-D593609F293B}" sibTransId="{C886C9CC-4E17-49C8-965F-8B6531D0AE20}"/>
    <dgm:cxn modelId="{5E726888-3459-48C6-BB8B-1693E06781FD}" type="presOf" srcId="{84FA42E0-3171-4CBA-9E87-E80A4C844FE3}" destId="{5A8679B6-7689-4D75-A7A5-C24CDE107484}" srcOrd="0" destOrd="0" presId="urn:microsoft.com/office/officeart/2005/8/layout/radial1"/>
    <dgm:cxn modelId="{B6EBD744-2FC9-4DB6-AADB-A0DC8052B6D6}" srcId="{1F8E4B7B-3190-492B-BA7B-9B52CE7D79BE}" destId="{DAB78C95-2ABE-43A1-8C52-982D711CBBD3}" srcOrd="7" destOrd="0" parTransId="{68E9A88C-222F-4CBE-8233-E72B4E8D0964}" sibTransId="{6F327190-DB13-42A5-981B-3AAC049E85D9}"/>
    <dgm:cxn modelId="{4BD727AA-8D91-4A8D-94FE-75FCC3563002}" type="presOf" srcId="{1F8E4B7B-3190-492B-BA7B-9B52CE7D79BE}" destId="{FC4E895A-5CB6-4776-9D34-BC12EF08CF61}" srcOrd="0" destOrd="0" presId="urn:microsoft.com/office/officeart/2005/8/layout/radial1"/>
    <dgm:cxn modelId="{0056C6F0-81D1-47C9-84A7-691B8A3373C5}" srcId="{1F8E4B7B-3190-492B-BA7B-9B52CE7D79BE}" destId="{BEB47B71-2B2B-471B-8254-6425DC3467DC}" srcOrd="3" destOrd="0" parTransId="{A40E38AA-33C7-4DB5-8CB8-FD872031BB8E}" sibTransId="{D6935280-0094-491F-B9B5-09793877922D}"/>
    <dgm:cxn modelId="{DD8E8B12-058F-43D0-BFAC-3B519BC35D1C}" type="presOf" srcId="{4199C120-FE21-41AC-9A33-F6885A63D66E}" destId="{38A04AD7-3C30-42FD-9169-981E636C19E5}" srcOrd="0" destOrd="0" presId="urn:microsoft.com/office/officeart/2005/8/layout/radial1"/>
    <dgm:cxn modelId="{BB43C4D7-3281-4895-9D4C-AF6EDAB959CB}" type="presOf" srcId="{C6A1BDBE-B799-45DE-8DF1-D0A56A293435}" destId="{A6529843-AF44-44C9-93DF-E3B0991FDD04}" srcOrd="0" destOrd="0" presId="urn:microsoft.com/office/officeart/2005/8/layout/radial1"/>
    <dgm:cxn modelId="{6E64CDD4-DD55-4879-97F3-53C289B68D18}" srcId="{1F8E4B7B-3190-492B-BA7B-9B52CE7D79BE}" destId="{6ECB981E-F085-4D98-9472-2BE577BE507B}" srcOrd="14" destOrd="0" parTransId="{EC7F1BEB-B370-461E-8CB4-1ECA98D18C84}" sibTransId="{D3D34119-1DE8-4F0A-9806-7E2D0E5E3C70}"/>
    <dgm:cxn modelId="{15A2BEBA-BFD5-4334-8A52-9A9D47155D92}" srcId="{1F8E4B7B-3190-492B-BA7B-9B52CE7D79BE}" destId="{2C5A668E-7D5C-4ABF-8FFC-18A5A96A1DA9}" srcOrd="2" destOrd="0" parTransId="{90B2D13E-1E7D-4C52-B871-EA356C089E73}" sibTransId="{CB361F55-463C-460A-ABD2-F8D352C625BB}"/>
    <dgm:cxn modelId="{CC52372C-3F24-4976-B368-F722462C358C}" srcId="{1F8E4B7B-3190-492B-BA7B-9B52CE7D79BE}" destId="{B84009C1-1397-4DD5-89E8-97AF7D6E1DC0}" srcOrd="5" destOrd="0" parTransId="{A25F939E-937A-4E54-8470-45BEA4B44D22}" sibTransId="{9D171216-9D62-46A2-88BD-E280D347225E}"/>
    <dgm:cxn modelId="{A1F87E69-0B9E-448D-B0F8-A8DE77958EE7}" srcId="{1F8E4B7B-3190-492B-BA7B-9B52CE7D79BE}" destId="{2EE46889-1A09-4806-B089-801B04171E60}" srcOrd="16" destOrd="0" parTransId="{A6000D43-5024-43C0-8574-7AEB0E68720C}" sibTransId="{67DDBE8F-98D4-49F8-8FAB-FF2F0E4F950D}"/>
    <dgm:cxn modelId="{46FABFBB-B13D-4D4A-BA26-7776B7A45EE0}" srcId="{1F8E4B7B-3190-492B-BA7B-9B52CE7D79BE}" destId="{741C1C53-ADB0-4601-9C21-1AAE68E9BA77}" srcOrd="15" destOrd="0" parTransId="{787F8F0E-AB9C-4B5E-8FD0-E0A17B99B8FC}" sibTransId="{D3BA8B9C-BFDD-42F1-9379-2D68E54701DB}"/>
    <dgm:cxn modelId="{D015EBAF-0B0F-4D0A-8F07-38D39946D720}" srcId="{B179D74B-D7BA-4ED1-A72F-D0DA76E8417A}" destId="{C6A1BDBE-B799-45DE-8DF1-D0A56A293435}" srcOrd="2" destOrd="0" parTransId="{7FE7A46F-F120-46C2-8441-BB1D9BA17B40}" sibTransId="{B358B0F7-9D28-4C8F-9C22-734A2FEDCC8D}"/>
    <dgm:cxn modelId="{9883CC00-F98A-4960-B57B-F14B8A9FBF93}" type="presOf" srcId="{607EE9E9-D002-42FE-B74D-D945412804DF}" destId="{9C4E9843-91FB-4B66-AD05-A718EA51A920}" srcOrd="1" destOrd="0" presId="urn:microsoft.com/office/officeart/2005/8/layout/radial1"/>
    <dgm:cxn modelId="{8B530F47-36DB-4363-BE02-A45D75B93D93}" type="presOf" srcId="{11E86306-1FA3-4165-81CF-E5CFBAACAB41}" destId="{D23AFAD6-9784-476C-B26A-F6CCAEF2A753}" srcOrd="0" destOrd="0" presId="urn:microsoft.com/office/officeart/2005/8/layout/radial1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E2200231-44DD-4960-9B83-60EB7137EDB9}" type="presOf" srcId="{1B234536-2071-46C6-A491-AF4B1A3F9FEB}" destId="{30E7B6AA-B589-42F5-B263-2F67E7BFE06E}" srcOrd="0" destOrd="0" presId="urn:microsoft.com/office/officeart/2005/8/layout/radial1"/>
    <dgm:cxn modelId="{79ED8E35-A2BE-4B2E-9069-4F2BA267B33D}" srcId="{1F8E4B7B-3190-492B-BA7B-9B52CE7D79BE}" destId="{BFF29C8B-E435-4586-9B3B-5CD319718742}" srcOrd="10" destOrd="0" parTransId="{419C7814-EE9B-426A-A5E9-042BFEFACDAA}" sibTransId="{C7795094-6DB5-4D91-9F9E-0C5AD0001A30}"/>
    <dgm:cxn modelId="{FF84BD4F-AF42-4288-BE61-520059B806C9}" type="presOf" srcId="{B179D74B-D7BA-4ED1-A72F-D0DA76E8417A}" destId="{22672531-8C33-499F-A8B8-1F76FA72B8E1}" srcOrd="0" destOrd="0" presId="urn:microsoft.com/office/officeart/2005/8/layout/radial1"/>
    <dgm:cxn modelId="{DE2A097C-4CF4-413E-B428-43ECA0A41650}" type="presOf" srcId="{4199C120-FE21-41AC-9A33-F6885A63D66E}" destId="{ACABAC21-A12D-4CBC-B952-3A73C95768F1}" srcOrd="1" destOrd="0" presId="urn:microsoft.com/office/officeart/2005/8/layout/radial1"/>
    <dgm:cxn modelId="{62680DEC-9C34-439E-B5E6-62FFB572AD0F}" srcId="{1F8E4B7B-3190-492B-BA7B-9B52CE7D79BE}" destId="{3FAF614F-E111-4CCB-86C3-AD6B6950CF5A}" srcOrd="9" destOrd="0" parTransId="{62F22F46-97B3-4776-9088-8B2D67E1DD78}" sibTransId="{EF0EA7DB-F32A-4220-89A0-6BB29D5CB53B}"/>
    <dgm:cxn modelId="{73B1DF6C-3A98-4766-A937-B2E5CC033178}" type="presOf" srcId="{C3B366E1-35BE-4501-9211-79E56F24F0B1}" destId="{21AB2C71-7445-44F1-88DA-8920B87614F7}" srcOrd="0" destOrd="0" presId="urn:microsoft.com/office/officeart/2005/8/layout/radial1"/>
    <dgm:cxn modelId="{77962D33-6494-480B-B73D-BF7A0198890A}" type="presOf" srcId="{11E86306-1FA3-4165-81CF-E5CFBAACAB41}" destId="{6C400A76-512C-4622-ABC7-4A7262143CD7}" srcOrd="1" destOrd="0" presId="urn:microsoft.com/office/officeart/2005/8/layout/radial1"/>
    <dgm:cxn modelId="{1B2D08A9-FD2B-4C26-B84F-A6C6038E479D}" srcId="{B179D74B-D7BA-4ED1-A72F-D0DA76E8417A}" destId="{C3B366E1-35BE-4501-9211-79E56F24F0B1}" srcOrd="4" destOrd="0" parTransId="{4199C120-FE21-41AC-9A33-F6885A63D66E}" sibTransId="{AB4F022C-2B6F-4D5A-8949-0266BBDB6FAD}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D85264E3-9117-4119-B98B-48C5328DB343}" srcId="{B179D74B-D7BA-4ED1-A72F-D0DA76E8417A}" destId="{84FA42E0-3171-4CBA-9E87-E80A4C844FE3}" srcOrd="3" destOrd="0" parTransId="{8AB6F3CB-D047-4C8E-B920-0BDFB57A2588}" sibTransId="{8ECB2E2B-7E53-417D-BCDE-DA522F6C8195}"/>
    <dgm:cxn modelId="{FE0BCF8E-D340-454A-9D1E-33E5D03F5E12}" srcId="{1F8E4B7B-3190-492B-BA7B-9B52CE7D79BE}" destId="{56AAF225-5D0C-4A0D-BEB7-105BB5E777DF}" srcOrd="1" destOrd="0" parTransId="{26DC4018-436F-46AB-8945-1FE7E07EAD0E}" sibTransId="{E0152153-8D94-4B8E-83BA-7CFDB2DE7512}"/>
    <dgm:cxn modelId="{D7C32E66-81EA-4D82-A505-FE7E733AE619}" srcId="{1F8E4B7B-3190-492B-BA7B-9B52CE7D79BE}" destId="{54969B65-E0AB-4F14-8FAC-AC3A53C308A4}" srcOrd="12" destOrd="0" parTransId="{1A8C79CC-737D-47B3-9125-BF9E52A9ED44}" sibTransId="{A4E8447A-2906-4868-9FB8-53A78A892423}"/>
    <dgm:cxn modelId="{74181810-410D-4DD9-BA65-624BC33E792F}" srcId="{1F8E4B7B-3190-492B-BA7B-9B52CE7D79BE}" destId="{12DE6670-7AE1-4322-9259-28A3BD2796B6}" srcOrd="4" destOrd="0" parTransId="{DF948D65-6815-4523-B8A9-C249219E992E}" sibTransId="{344CD693-323B-42FB-880B-B9B8A805CF9F}"/>
    <dgm:cxn modelId="{444A9C77-E35A-4164-AFC5-2C7CB3ECD68A}" type="presOf" srcId="{7FE7A46F-F120-46C2-8441-BB1D9BA17B40}" destId="{6CE479B8-58DF-48DD-AC0B-D0C5FC6877CB}" srcOrd="0" destOrd="0" presId="urn:microsoft.com/office/officeart/2005/8/layout/radial1"/>
    <dgm:cxn modelId="{E897744B-5A01-4114-B14A-449D948E4246}" type="presOf" srcId="{065A3735-5D80-4FA3-B867-379611BFBD38}" destId="{9F81A141-1B04-4A03-B238-37F7A90993F2}" srcOrd="0" destOrd="0" presId="urn:microsoft.com/office/officeart/2005/8/layout/radial1"/>
    <dgm:cxn modelId="{94179C15-8BCE-4648-878D-2FDA92C3F688}" srcId="{B179D74B-D7BA-4ED1-A72F-D0DA76E8417A}" destId="{1B234536-2071-46C6-A491-AF4B1A3F9FEB}" srcOrd="1" destOrd="0" parTransId="{11E86306-1FA3-4165-81CF-E5CFBAACAB41}" sibTransId="{1EE3D30F-5CA2-4829-8D39-76AE15AD5942}"/>
    <dgm:cxn modelId="{DDD02885-69E7-44B7-BAB5-A402DEC3BCF8}" type="presParOf" srcId="{FC4E895A-5CB6-4776-9D34-BC12EF08CF61}" destId="{22672531-8C33-499F-A8B8-1F76FA72B8E1}" srcOrd="0" destOrd="0" presId="urn:microsoft.com/office/officeart/2005/8/layout/radial1"/>
    <dgm:cxn modelId="{DCA9EB2C-7BBC-4493-8D6C-F5EF4B6094CE}" type="presParOf" srcId="{FC4E895A-5CB6-4776-9D34-BC12EF08CF61}" destId="{2CB797D3-131D-4B40-8D1C-3C0BCCD4E26A}" srcOrd="1" destOrd="0" presId="urn:microsoft.com/office/officeart/2005/8/layout/radial1"/>
    <dgm:cxn modelId="{721989AB-1BAF-4BCC-B947-DB524E579540}" type="presParOf" srcId="{2CB797D3-131D-4B40-8D1C-3C0BCCD4E26A}" destId="{9C4E9843-91FB-4B66-AD05-A718EA51A920}" srcOrd="0" destOrd="0" presId="urn:microsoft.com/office/officeart/2005/8/layout/radial1"/>
    <dgm:cxn modelId="{0653D159-F36F-4B36-9701-19177368EAF7}" type="presParOf" srcId="{FC4E895A-5CB6-4776-9D34-BC12EF08CF61}" destId="{9F81A141-1B04-4A03-B238-37F7A90993F2}" srcOrd="2" destOrd="0" presId="urn:microsoft.com/office/officeart/2005/8/layout/radial1"/>
    <dgm:cxn modelId="{CD2D9E33-15C9-4DF8-8239-2454DF6AD945}" type="presParOf" srcId="{FC4E895A-5CB6-4776-9D34-BC12EF08CF61}" destId="{D23AFAD6-9784-476C-B26A-F6CCAEF2A753}" srcOrd="3" destOrd="0" presId="urn:microsoft.com/office/officeart/2005/8/layout/radial1"/>
    <dgm:cxn modelId="{E8959428-7F73-4452-9AA8-C0FADAAC3FB2}" type="presParOf" srcId="{D23AFAD6-9784-476C-B26A-F6CCAEF2A753}" destId="{6C400A76-512C-4622-ABC7-4A7262143CD7}" srcOrd="0" destOrd="0" presId="urn:microsoft.com/office/officeart/2005/8/layout/radial1"/>
    <dgm:cxn modelId="{E1C2510A-CD16-47EA-A7F1-58450FB215DE}" type="presParOf" srcId="{FC4E895A-5CB6-4776-9D34-BC12EF08CF61}" destId="{30E7B6AA-B589-42F5-B263-2F67E7BFE06E}" srcOrd="4" destOrd="0" presId="urn:microsoft.com/office/officeart/2005/8/layout/radial1"/>
    <dgm:cxn modelId="{7F4D17E8-9D2E-463C-81C7-5F5E6E3AE2B1}" type="presParOf" srcId="{FC4E895A-5CB6-4776-9D34-BC12EF08CF61}" destId="{6CE479B8-58DF-48DD-AC0B-D0C5FC6877CB}" srcOrd="5" destOrd="0" presId="urn:microsoft.com/office/officeart/2005/8/layout/radial1"/>
    <dgm:cxn modelId="{1DB006D3-F340-4545-88AC-60EE7FF2A852}" type="presParOf" srcId="{6CE479B8-58DF-48DD-AC0B-D0C5FC6877CB}" destId="{6CEA8AA8-969F-4D16-AA37-493DEC7B2497}" srcOrd="0" destOrd="0" presId="urn:microsoft.com/office/officeart/2005/8/layout/radial1"/>
    <dgm:cxn modelId="{FCBDC6DD-C54C-49DB-B9A6-C8AA09EC1B86}" type="presParOf" srcId="{FC4E895A-5CB6-4776-9D34-BC12EF08CF61}" destId="{A6529843-AF44-44C9-93DF-E3B0991FDD04}" srcOrd="6" destOrd="0" presId="urn:microsoft.com/office/officeart/2005/8/layout/radial1"/>
    <dgm:cxn modelId="{794F2075-4047-4926-A23C-132DD0ADFB8F}" type="presParOf" srcId="{FC4E895A-5CB6-4776-9D34-BC12EF08CF61}" destId="{1BB1C879-ADD1-46CE-9D67-364F5ECE1CD3}" srcOrd="7" destOrd="0" presId="urn:microsoft.com/office/officeart/2005/8/layout/radial1"/>
    <dgm:cxn modelId="{2546103F-3C3B-4BBD-8B64-1E49A6DF8E88}" type="presParOf" srcId="{1BB1C879-ADD1-46CE-9D67-364F5ECE1CD3}" destId="{62ECBD28-2110-4395-8718-5D140BE52464}" srcOrd="0" destOrd="0" presId="urn:microsoft.com/office/officeart/2005/8/layout/radial1"/>
    <dgm:cxn modelId="{FF9F30C4-C1D2-4A48-B117-2368D97EAE21}" type="presParOf" srcId="{FC4E895A-5CB6-4776-9D34-BC12EF08CF61}" destId="{5A8679B6-7689-4D75-A7A5-C24CDE107484}" srcOrd="8" destOrd="0" presId="urn:microsoft.com/office/officeart/2005/8/layout/radial1"/>
    <dgm:cxn modelId="{E0B0F35B-3368-461C-B209-4FA59EEE914E}" type="presParOf" srcId="{FC4E895A-5CB6-4776-9D34-BC12EF08CF61}" destId="{38A04AD7-3C30-42FD-9169-981E636C19E5}" srcOrd="9" destOrd="0" presId="urn:microsoft.com/office/officeart/2005/8/layout/radial1"/>
    <dgm:cxn modelId="{699D1829-1A50-4424-AB13-82224BAB9D11}" type="presParOf" srcId="{38A04AD7-3C30-42FD-9169-981E636C19E5}" destId="{ACABAC21-A12D-4CBC-B952-3A73C95768F1}" srcOrd="0" destOrd="0" presId="urn:microsoft.com/office/officeart/2005/8/layout/radial1"/>
    <dgm:cxn modelId="{16323632-9680-421F-AC1B-0578E1B9FF67}" type="presParOf" srcId="{FC4E895A-5CB6-4776-9D34-BC12EF08CF61}" destId="{21AB2C71-7445-44F1-88DA-8920B87614F7}" srcOrd="10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510E79-6F19-42CE-82EA-1AEF4D8D9C5A}" type="doc">
      <dgm:prSet loTypeId="urn:microsoft.com/office/officeart/2008/layout/Picture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C6A572B-D8DF-4C5C-8AF0-11AEF1698AC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Расходы по реализации муниципальных программ Терновского МО за 2016 год</a:t>
          </a:r>
          <a:endParaRPr lang="ru-RU" sz="24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FBB716-965E-4462-A25F-E828E213C552}" type="parTrans" cxnId="{53002657-957E-43E7-82C8-7A0848A1B700}">
      <dgm:prSet/>
      <dgm:spPr/>
      <dgm:t>
        <a:bodyPr/>
        <a:lstStyle/>
        <a:p>
          <a:endParaRPr lang="ru-RU"/>
        </a:p>
      </dgm:t>
    </dgm:pt>
    <dgm:pt modelId="{CFAA9461-28F7-4EE8-A9DF-338D35D0AA94}" type="sibTrans" cxnId="{53002657-957E-43E7-82C8-7A0848A1B700}">
      <dgm:prSet/>
      <dgm:spPr/>
      <dgm:t>
        <a:bodyPr/>
        <a:lstStyle/>
        <a:p>
          <a:endParaRPr lang="ru-RU"/>
        </a:p>
      </dgm:t>
    </dgm:pt>
    <dgm:pt modelId="{0378BDF7-F968-4E62-88BA-E9827F578A9C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«Развитие и совершенствование дорожной деятельности и дорог  общего пользования местного значения, расположенных в границах Терновского муниципального образования за счет средств муниципального дорожного фонда на 2016 год» -276,0тыс.руб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745ED4-3E9E-4303-8E9E-C146F55CAE3A}" type="parTrans" cxnId="{06F57BC8-2386-4FCB-8EBC-8343E800FEEB}">
      <dgm:prSet/>
      <dgm:spPr/>
      <dgm:t>
        <a:bodyPr/>
        <a:lstStyle/>
        <a:p>
          <a:endParaRPr lang="ru-RU"/>
        </a:p>
      </dgm:t>
    </dgm:pt>
    <dgm:pt modelId="{1F7F6C65-BDCC-46C8-B2FF-DBCB005F4B29}" type="sibTrans" cxnId="{06F57BC8-2386-4FCB-8EBC-8343E800FEEB}">
      <dgm:prSet/>
      <dgm:spPr/>
      <dgm:t>
        <a:bodyPr/>
        <a:lstStyle/>
        <a:p>
          <a:endParaRPr lang="ru-RU"/>
        </a:p>
      </dgm:t>
    </dgm:pt>
    <dgm:pt modelId="{3CC858B5-3185-4476-9F9B-416449CB07B2}" type="pres">
      <dgm:prSet presAssocID="{76510E79-6F19-42CE-82EA-1AEF4D8D9C5A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4D3CE83-11D4-4FF3-B898-CAD512F508FF}" type="pres">
      <dgm:prSet presAssocID="{0C6A572B-D8DF-4C5C-8AF0-11AEF1698ACF}" presName="root" presStyleCnt="0">
        <dgm:presLayoutVars>
          <dgm:chMax/>
          <dgm:chPref val="4"/>
        </dgm:presLayoutVars>
      </dgm:prSet>
      <dgm:spPr/>
    </dgm:pt>
    <dgm:pt modelId="{B812370D-1A49-43B1-B8B4-5029A7B254E7}" type="pres">
      <dgm:prSet presAssocID="{0C6A572B-D8DF-4C5C-8AF0-11AEF1698ACF}" presName="rootComposite" presStyleCnt="0">
        <dgm:presLayoutVars/>
      </dgm:prSet>
      <dgm:spPr/>
    </dgm:pt>
    <dgm:pt modelId="{6CF12618-2558-487C-85C0-C3A157CD88F4}" type="pres">
      <dgm:prSet presAssocID="{0C6A572B-D8DF-4C5C-8AF0-11AEF1698ACF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4C23AA3B-76D6-4F69-8BAD-949530CBFB45}" type="pres">
      <dgm:prSet presAssocID="{0C6A572B-D8DF-4C5C-8AF0-11AEF1698ACF}" presName="childShape" presStyleCnt="0">
        <dgm:presLayoutVars>
          <dgm:chMax val="0"/>
          <dgm:chPref val="0"/>
        </dgm:presLayoutVars>
      </dgm:prSet>
      <dgm:spPr/>
    </dgm:pt>
    <dgm:pt modelId="{4F7EBDBE-1A23-4E3B-A064-70C043E78B6C}" type="pres">
      <dgm:prSet presAssocID="{0378BDF7-F968-4E62-88BA-E9827F578A9C}" presName="childComposite" presStyleCnt="0">
        <dgm:presLayoutVars>
          <dgm:chMax val="0"/>
          <dgm:chPref val="0"/>
        </dgm:presLayoutVars>
      </dgm:prSet>
      <dgm:spPr/>
    </dgm:pt>
    <dgm:pt modelId="{0D7560FD-C61D-4CAE-9F83-2D851F89BD88}" type="pres">
      <dgm:prSet presAssocID="{0378BDF7-F968-4E62-88BA-E9827F578A9C}" presName="Image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1C2824D7-F6F4-486B-879D-ED1A26C3F5EB}" type="pres">
      <dgm:prSet presAssocID="{0378BDF7-F968-4E62-88BA-E9827F578A9C}" presName="childText" presStyleLbl="l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002657-957E-43E7-82C8-7A0848A1B700}" srcId="{76510E79-6F19-42CE-82EA-1AEF4D8D9C5A}" destId="{0C6A572B-D8DF-4C5C-8AF0-11AEF1698ACF}" srcOrd="0" destOrd="0" parTransId="{A2FBB716-965E-4462-A25F-E828E213C552}" sibTransId="{CFAA9461-28F7-4EE8-A9DF-338D35D0AA94}"/>
    <dgm:cxn modelId="{7BFF2888-4EF9-4BB7-AEA5-B48C124F61C1}" type="presOf" srcId="{0378BDF7-F968-4E62-88BA-E9827F578A9C}" destId="{1C2824D7-F6F4-486B-879D-ED1A26C3F5EB}" srcOrd="0" destOrd="0" presId="urn:microsoft.com/office/officeart/2008/layout/PictureAccentList"/>
    <dgm:cxn modelId="{AB02B778-1543-4041-83AD-9BF3CA5E6A44}" type="presOf" srcId="{0C6A572B-D8DF-4C5C-8AF0-11AEF1698ACF}" destId="{6CF12618-2558-487C-85C0-C3A157CD88F4}" srcOrd="0" destOrd="0" presId="urn:microsoft.com/office/officeart/2008/layout/PictureAccentList"/>
    <dgm:cxn modelId="{06F57BC8-2386-4FCB-8EBC-8343E800FEEB}" srcId="{0C6A572B-D8DF-4C5C-8AF0-11AEF1698ACF}" destId="{0378BDF7-F968-4E62-88BA-E9827F578A9C}" srcOrd="0" destOrd="0" parTransId="{11745ED4-3E9E-4303-8E9E-C146F55CAE3A}" sibTransId="{1F7F6C65-BDCC-46C8-B2FF-DBCB005F4B29}"/>
    <dgm:cxn modelId="{B7B7FD7D-F786-459D-A863-DB93E2D09406}" type="presOf" srcId="{76510E79-6F19-42CE-82EA-1AEF4D8D9C5A}" destId="{3CC858B5-3185-4476-9F9B-416449CB07B2}" srcOrd="0" destOrd="0" presId="urn:microsoft.com/office/officeart/2008/layout/PictureAccentList"/>
    <dgm:cxn modelId="{35B8F598-A548-48FA-B645-9CDBB4A6536A}" type="presParOf" srcId="{3CC858B5-3185-4476-9F9B-416449CB07B2}" destId="{D4D3CE83-11D4-4FF3-B898-CAD512F508FF}" srcOrd="0" destOrd="0" presId="urn:microsoft.com/office/officeart/2008/layout/PictureAccentList"/>
    <dgm:cxn modelId="{A1FB260A-98AD-4918-9A50-B75A51410182}" type="presParOf" srcId="{D4D3CE83-11D4-4FF3-B898-CAD512F508FF}" destId="{B812370D-1A49-43B1-B8B4-5029A7B254E7}" srcOrd="0" destOrd="0" presId="urn:microsoft.com/office/officeart/2008/layout/PictureAccentList"/>
    <dgm:cxn modelId="{DEBB91AF-5A45-47AA-9E76-47DD31A8326C}" type="presParOf" srcId="{B812370D-1A49-43B1-B8B4-5029A7B254E7}" destId="{6CF12618-2558-487C-85C0-C3A157CD88F4}" srcOrd="0" destOrd="0" presId="urn:microsoft.com/office/officeart/2008/layout/PictureAccentList"/>
    <dgm:cxn modelId="{3A6B82CD-6134-4155-B9F5-34D78F24BBE7}" type="presParOf" srcId="{D4D3CE83-11D4-4FF3-B898-CAD512F508FF}" destId="{4C23AA3B-76D6-4F69-8BAD-949530CBFB45}" srcOrd="1" destOrd="0" presId="urn:microsoft.com/office/officeart/2008/layout/PictureAccentList"/>
    <dgm:cxn modelId="{F7AA11ED-4569-4BEC-AAD4-890041BD0E6C}" type="presParOf" srcId="{4C23AA3B-76D6-4F69-8BAD-949530CBFB45}" destId="{4F7EBDBE-1A23-4E3B-A064-70C043E78B6C}" srcOrd="0" destOrd="0" presId="urn:microsoft.com/office/officeart/2008/layout/PictureAccentList"/>
    <dgm:cxn modelId="{B23B6525-D106-4288-B0A3-328A8C44CA6C}" type="presParOf" srcId="{4F7EBDBE-1A23-4E3B-A064-70C043E78B6C}" destId="{0D7560FD-C61D-4CAE-9F83-2D851F89BD88}" srcOrd="0" destOrd="0" presId="urn:microsoft.com/office/officeart/2008/layout/PictureAccentList"/>
    <dgm:cxn modelId="{3B444B47-6D48-4DCB-8D08-80A6443954A9}" type="presParOf" srcId="{4F7EBDBE-1A23-4E3B-A064-70C043E78B6C}" destId="{1C2824D7-F6F4-486B-879D-ED1A26C3F5EB}" srcOrd="1" destOrd="0" presId="urn:microsoft.com/office/officeart/2008/layout/PictureAccen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72531-8C33-499F-A8B8-1F76FA72B8E1}">
      <dsp:nvSpPr>
        <dsp:cNvPr id="0" name=""/>
        <dsp:cNvSpPr/>
      </dsp:nvSpPr>
      <dsp:spPr>
        <a:xfrm>
          <a:off x="3477357" y="2160240"/>
          <a:ext cx="2279041" cy="1322765"/>
        </a:xfrm>
        <a:prstGeom prst="ellipse">
          <a:avLst/>
        </a:prstGeom>
        <a:gradFill rotWithShape="1">
          <a:gsLst>
            <a:gs pos="0">
              <a:schemeClr val="accent5"/>
            </a:gs>
            <a:gs pos="100000">
              <a:schemeClr val="accent5"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contourW="15875" prstMaterial="metal">
          <a:bevelT w="101600" h="25400" prst="softRound"/>
          <a:contourClr>
            <a:schemeClr val="accent5">
              <a:shade val="3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4837,1тыс.рублей</a:t>
          </a:r>
          <a:endParaRPr lang="ru-RU" sz="1400" kern="1200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811115" y="2353954"/>
        <a:ext cx="1611525" cy="935337"/>
      </dsp:txXfrm>
    </dsp:sp>
    <dsp:sp modelId="{2CB797D3-131D-4B40-8D1C-3C0BCCD4E26A}">
      <dsp:nvSpPr>
        <dsp:cNvPr id="0" name=""/>
        <dsp:cNvSpPr/>
      </dsp:nvSpPr>
      <dsp:spPr>
        <a:xfrm rot="12570362">
          <a:off x="2777197" y="2076350"/>
          <a:ext cx="1094791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1094791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3297223" y="2062933"/>
        <a:ext cx="54739" cy="54739"/>
      </dsp:txXfrm>
    </dsp:sp>
    <dsp:sp modelId="{9F81A141-1B04-4A03-B238-37F7A90993F2}">
      <dsp:nvSpPr>
        <dsp:cNvPr id="0" name=""/>
        <dsp:cNvSpPr/>
      </dsp:nvSpPr>
      <dsp:spPr>
        <a:xfrm>
          <a:off x="1412686" y="701451"/>
          <a:ext cx="1541570" cy="1486156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Общегосударственные вопросы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3 079,6 тыс. рублей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63,7%</a:t>
          </a:r>
          <a:endParaRPr lang="ru-RU" sz="14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638444" y="919094"/>
        <a:ext cx="1090054" cy="1050870"/>
      </dsp:txXfrm>
    </dsp:sp>
    <dsp:sp modelId="{D23AFAD6-9784-476C-B26A-F6CCAEF2A753}">
      <dsp:nvSpPr>
        <dsp:cNvPr id="0" name=""/>
        <dsp:cNvSpPr/>
      </dsp:nvSpPr>
      <dsp:spPr>
        <a:xfrm rot="16518062">
          <a:off x="4262742" y="1691501"/>
          <a:ext cx="915400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915400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97557" y="1682569"/>
        <a:ext cx="45770" cy="45770"/>
      </dsp:txXfrm>
    </dsp:sp>
    <dsp:sp modelId="{30E7B6AA-B589-42F5-B263-2F67E7BFE06E}">
      <dsp:nvSpPr>
        <dsp:cNvPr id="0" name=""/>
        <dsp:cNvSpPr/>
      </dsp:nvSpPr>
      <dsp:spPr>
        <a:xfrm>
          <a:off x="3674330" y="0"/>
          <a:ext cx="2292679" cy="1250510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безопасность правоохранительная деятельность 18,2 тыс. рублей 0,4% </a:t>
          </a:r>
          <a:endParaRPr lang="ru-RU" sz="14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010085" y="183133"/>
        <a:ext cx="1621169" cy="884244"/>
      </dsp:txXfrm>
    </dsp:sp>
    <dsp:sp modelId="{6CE479B8-58DF-48DD-AC0B-D0C5FC6877CB}">
      <dsp:nvSpPr>
        <dsp:cNvPr id="0" name=""/>
        <dsp:cNvSpPr/>
      </dsp:nvSpPr>
      <dsp:spPr>
        <a:xfrm rot="19215490">
          <a:off x="5124740" y="1865829"/>
          <a:ext cx="1249815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1249815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718402" y="1848536"/>
        <a:ext cx="62490" cy="62490"/>
      </dsp:txXfrm>
    </dsp:sp>
    <dsp:sp modelId="{A6529843-AF44-44C9-93DF-E3B0991FDD04}">
      <dsp:nvSpPr>
        <dsp:cNvPr id="0" name=""/>
        <dsp:cNvSpPr/>
      </dsp:nvSpPr>
      <dsp:spPr>
        <a:xfrm>
          <a:off x="6069645" y="36444"/>
          <a:ext cx="1620061" cy="1807552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экономика 717,9 </a:t>
          </a:r>
          <a:r>
            <a:rPr lang="ru-RU" sz="1400" kern="1200" dirty="0" err="1" smtClean="0">
              <a:effectLst/>
              <a:latin typeface="Times New Roman" pitchFamily="18" charset="0"/>
              <a:cs typeface="Times New Roman" pitchFamily="18" charset="0"/>
            </a:rPr>
            <a:t>тыс.рублей</a:t>
          </a:r>
          <a:endParaRPr lang="ru-RU" sz="1400" kern="1200" dirty="0" smtClean="0">
            <a:effectLst/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14,8%</a:t>
          </a:r>
          <a:endParaRPr lang="ru-RU" sz="14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306897" y="301154"/>
        <a:ext cx="1145557" cy="1278132"/>
      </dsp:txXfrm>
    </dsp:sp>
    <dsp:sp modelId="{1BB1C879-ADD1-46CE-9D67-364F5ECE1CD3}">
      <dsp:nvSpPr>
        <dsp:cNvPr id="0" name=""/>
        <dsp:cNvSpPr/>
      </dsp:nvSpPr>
      <dsp:spPr>
        <a:xfrm rot="385737">
          <a:off x="5733539" y="2968865"/>
          <a:ext cx="627805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627805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31747" y="2967123"/>
        <a:ext cx="31390" cy="31390"/>
      </dsp:txXfrm>
    </dsp:sp>
    <dsp:sp modelId="{5A8679B6-7689-4D75-A7A5-C24CDE107484}">
      <dsp:nvSpPr>
        <dsp:cNvPr id="0" name=""/>
        <dsp:cNvSpPr/>
      </dsp:nvSpPr>
      <dsp:spPr>
        <a:xfrm>
          <a:off x="6348653" y="2333615"/>
          <a:ext cx="2061839" cy="1598613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err="1" smtClean="0">
              <a:effectLst/>
              <a:latin typeface="Times New Roman" pitchFamily="18" charset="0"/>
              <a:cs typeface="Times New Roman" pitchFamily="18" charset="0"/>
            </a:rPr>
            <a:t>Жилищно</a:t>
          </a: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 коммунальное хозяйство 903,6 тыс.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18,7 %</a:t>
          </a:r>
          <a:endParaRPr lang="ru-RU" sz="14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650602" y="2567726"/>
        <a:ext cx="1457941" cy="1130391"/>
      </dsp:txXfrm>
    </dsp:sp>
    <dsp:sp modelId="{A5A442AC-CDA8-474B-92EE-3D632F0EC957}">
      <dsp:nvSpPr>
        <dsp:cNvPr id="0" name=""/>
        <dsp:cNvSpPr/>
      </dsp:nvSpPr>
      <dsp:spPr>
        <a:xfrm rot="3093805">
          <a:off x="5077582" y="3441601"/>
          <a:ext cx="84807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84807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17865" y="3453434"/>
        <a:ext cx="4240" cy="4240"/>
      </dsp:txXfrm>
    </dsp:sp>
    <dsp:sp modelId="{D418F6EB-147F-4047-B751-E8166DE58772}">
      <dsp:nvSpPr>
        <dsp:cNvPr id="0" name=""/>
        <dsp:cNvSpPr/>
      </dsp:nvSpPr>
      <dsp:spPr>
        <a:xfrm>
          <a:off x="4485469" y="3455477"/>
          <a:ext cx="2061839" cy="999115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43,3  тыс. рублей    0,9%</a:t>
          </a:r>
          <a:endParaRPr lang="ru-RU" sz="14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787418" y="3601794"/>
        <a:ext cx="1457941" cy="706481"/>
      </dsp:txXfrm>
    </dsp:sp>
    <dsp:sp modelId="{E5D811FC-7971-4430-8A28-1798A91448B2}">
      <dsp:nvSpPr>
        <dsp:cNvPr id="0" name=""/>
        <dsp:cNvSpPr/>
      </dsp:nvSpPr>
      <dsp:spPr>
        <a:xfrm rot="8220170">
          <a:off x="3852777" y="3432935"/>
          <a:ext cx="187037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187037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3941620" y="3442212"/>
        <a:ext cx="9351" cy="9351"/>
      </dsp:txXfrm>
    </dsp:sp>
    <dsp:sp modelId="{B73BB58B-01B7-42F4-9905-9F1B2B2B2E86}">
      <dsp:nvSpPr>
        <dsp:cNvPr id="0" name=""/>
        <dsp:cNvSpPr/>
      </dsp:nvSpPr>
      <dsp:spPr>
        <a:xfrm>
          <a:off x="2597819" y="3123708"/>
          <a:ext cx="1411180" cy="1845245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 16,0 тыс. рублей  0,3%</a:t>
          </a:r>
          <a:endParaRPr lang="ru-RU" sz="14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804482" y="3393938"/>
        <a:ext cx="997854" cy="1304785"/>
      </dsp:txXfrm>
    </dsp:sp>
    <dsp:sp modelId="{38A04AD7-3C30-42FD-9169-981E636C19E5}">
      <dsp:nvSpPr>
        <dsp:cNvPr id="0" name=""/>
        <dsp:cNvSpPr/>
      </dsp:nvSpPr>
      <dsp:spPr>
        <a:xfrm rot="10372342">
          <a:off x="2316828" y="3020837"/>
          <a:ext cx="1190690" cy="27905"/>
        </a:xfrm>
        <a:custGeom>
          <a:avLst/>
          <a:gdLst/>
          <a:ahLst/>
          <a:cxnLst/>
          <a:rect l="0" t="0" r="0" b="0"/>
          <a:pathLst>
            <a:path>
              <a:moveTo>
                <a:pt x="0" y="13952"/>
              </a:moveTo>
              <a:lnTo>
                <a:pt x="1190690" y="139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2882406" y="3005022"/>
        <a:ext cx="59534" cy="59534"/>
      </dsp:txXfrm>
    </dsp:sp>
    <dsp:sp modelId="{21AB2C71-7445-44F1-88DA-8920B87614F7}">
      <dsp:nvSpPr>
        <dsp:cNvPr id="0" name=""/>
        <dsp:cNvSpPr/>
      </dsp:nvSpPr>
      <dsp:spPr>
        <a:xfrm>
          <a:off x="892586" y="2331626"/>
          <a:ext cx="1432642" cy="1732264"/>
        </a:xfrm>
        <a:prstGeom prst="ellipse">
          <a:avLst/>
        </a:prstGeom>
        <a:solidFill>
          <a:srgbClr val="FFC000"/>
        </a:solidFill>
        <a:ln w="952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Национальная оборона 58,5 тыс.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itchFamily="18" charset="0"/>
              <a:cs typeface="Times New Roman" pitchFamily="18" charset="0"/>
            </a:rPr>
            <a:t>1,2%</a:t>
          </a:r>
          <a:endParaRPr lang="ru-RU" sz="14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102392" y="2585310"/>
        <a:ext cx="1013030" cy="12248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F12618-2558-487C-85C0-C3A157CD88F4}">
      <dsp:nvSpPr>
        <dsp:cNvPr id="0" name=""/>
        <dsp:cNvSpPr/>
      </dsp:nvSpPr>
      <dsp:spPr>
        <a:xfrm>
          <a:off x="0" y="478853"/>
          <a:ext cx="8064896" cy="13681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Расходы по реализации муниципальных программ Новопокровского МО за 2015  год</a:t>
          </a:r>
          <a:endParaRPr lang="ru-RU" sz="2400" b="1" kern="1200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072" y="518925"/>
        <a:ext cx="7984752" cy="1288008"/>
      </dsp:txXfrm>
    </dsp:sp>
    <dsp:sp modelId="{0D7560FD-C61D-4CAE-9F83-2D851F89BD88}">
      <dsp:nvSpPr>
        <dsp:cNvPr id="0" name=""/>
        <dsp:cNvSpPr/>
      </dsp:nvSpPr>
      <dsp:spPr>
        <a:xfrm>
          <a:off x="0" y="2093272"/>
          <a:ext cx="1368152" cy="1368152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824D7-F6F4-486B-879D-ED1A26C3F5EB}">
      <dsp:nvSpPr>
        <dsp:cNvPr id="0" name=""/>
        <dsp:cNvSpPr/>
      </dsp:nvSpPr>
      <dsp:spPr>
        <a:xfrm>
          <a:off x="1450241" y="2093272"/>
          <a:ext cx="6614654" cy="1368152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«Развитие и совершенствование дорожной деятельности и дорог  общего пользования местного значения, расположенных в границах Новопокровского муниципального образования за счет средств муниципального дорожного фонда на 2015 год» - 546,6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17041" y="2160072"/>
        <a:ext cx="6481054" cy="1234552"/>
      </dsp:txXfrm>
    </dsp:sp>
    <dsp:sp modelId="{9E9181AE-D1EA-4C89-9B7D-6FB6EBFC4C7F}">
      <dsp:nvSpPr>
        <dsp:cNvPr id="0" name=""/>
        <dsp:cNvSpPr/>
      </dsp:nvSpPr>
      <dsp:spPr>
        <a:xfrm>
          <a:off x="0" y="3625602"/>
          <a:ext cx="1368152" cy="1368152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35A38-247D-4CE2-B1CC-2BC71636F7D9}">
      <dsp:nvSpPr>
        <dsp:cNvPr id="0" name=""/>
        <dsp:cNvSpPr/>
      </dsp:nvSpPr>
      <dsp:spPr>
        <a:xfrm>
          <a:off x="1450241" y="3625602"/>
          <a:ext cx="6614654" cy="1368152"/>
        </a:xfrm>
        <a:prstGeom prst="roundRect">
          <a:avLst>
            <a:gd name="adj" fmla="val 1667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Муниципальная программа «Развитие физической культуры и спорта на территории Новопокровского муниципального образования на 2015 год» - 16,0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17041" y="3692402"/>
        <a:ext cx="6481054" cy="1234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BDA41-7A27-443B-A7E3-20CECEFDF616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E3281-D228-49A3-8C9A-296FD8980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889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28503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5696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DDB68-DC08-44B6-A706-8C98C2F3225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F525D5B-83D5-40FD-A21D-45E8CE639D39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F90C26E-E016-4D7B-9B1B-CC29F118A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714620"/>
            <a:ext cx="8572560" cy="30003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03300"/>
                </a:solidFill>
                <a:latin typeface="Arial Narrow" pitchFamily="34" charset="0"/>
              </a:rPr>
              <a:t>                                  Отчет                                                            об исполнении бюджета Терновского  </a:t>
            </a:r>
            <a:br>
              <a:rPr lang="ru-RU" sz="2800" b="1" i="1" dirty="0" smtClean="0">
                <a:solidFill>
                  <a:srgbClr val="003300"/>
                </a:solidFill>
                <a:latin typeface="Arial Narrow" pitchFamily="34" charset="0"/>
              </a:rPr>
            </a:br>
            <a:r>
              <a:rPr lang="ru-RU" sz="2800" b="1" i="1" dirty="0">
                <a:solidFill>
                  <a:srgbClr val="003300"/>
                </a:solidFill>
                <a:latin typeface="Arial Narrow" pitchFamily="34" charset="0"/>
              </a:rPr>
              <a:t> </a:t>
            </a:r>
            <a:r>
              <a:rPr lang="ru-RU" sz="2800" b="1" i="1" dirty="0" smtClean="0">
                <a:solidFill>
                  <a:srgbClr val="003300"/>
                </a:solidFill>
                <a:latin typeface="Arial Narrow" pitchFamily="34" charset="0"/>
              </a:rPr>
              <a:t>      муниципального   образования </a:t>
            </a:r>
            <a:r>
              <a:rPr lang="ru-RU" sz="2800" b="1" i="1" dirty="0" err="1" smtClean="0">
                <a:solidFill>
                  <a:srgbClr val="003300"/>
                </a:solidFill>
                <a:latin typeface="Arial Narrow" pitchFamily="34" charset="0"/>
              </a:rPr>
              <a:t>Балашовского</a:t>
            </a:r>
            <a:r>
              <a:rPr lang="ru-RU" sz="2800" b="1" i="1" dirty="0" smtClean="0">
                <a:solidFill>
                  <a:srgbClr val="003300"/>
                </a:solidFill>
                <a:latin typeface="Arial Narrow" pitchFamily="34" charset="0"/>
              </a:rPr>
              <a:t> муниципального района Саратовской области                      </a:t>
            </a:r>
            <a:br>
              <a:rPr lang="ru-RU" sz="2800" b="1" i="1" dirty="0" smtClean="0">
                <a:solidFill>
                  <a:srgbClr val="003300"/>
                </a:solidFill>
                <a:latin typeface="Arial Narrow" pitchFamily="34" charset="0"/>
              </a:rPr>
            </a:br>
            <a:r>
              <a:rPr lang="ru-RU" sz="2800" b="1" i="1" dirty="0" smtClean="0">
                <a:solidFill>
                  <a:srgbClr val="003300"/>
                </a:solidFill>
                <a:latin typeface="Arial Narrow" pitchFamily="34" charset="0"/>
              </a:rPr>
              <a:t>                                за 201</a:t>
            </a:r>
            <a:r>
              <a:rPr lang="ru-RU" sz="2800" b="1" i="1" dirty="0">
                <a:solidFill>
                  <a:srgbClr val="003300"/>
                </a:solidFill>
                <a:latin typeface="Arial Narrow" pitchFamily="34" charset="0"/>
              </a:rPr>
              <a:t>6</a:t>
            </a:r>
            <a:r>
              <a:rPr lang="ru-RU" sz="2800" b="1" i="1" dirty="0" smtClean="0">
                <a:solidFill>
                  <a:srgbClr val="003300"/>
                </a:solidFill>
                <a:latin typeface="Arial Narrow" pitchFamily="34" charset="0"/>
              </a:rPr>
              <a:t> год</a:t>
            </a:r>
            <a:endParaRPr lang="ru-RU" sz="2800" b="1" i="1" dirty="0">
              <a:solidFill>
                <a:srgbClr val="003300"/>
              </a:solidFill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4265170" cy="17526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733258"/>
            <a:ext cx="8818373" cy="1008112"/>
          </a:xfrm>
          <a:prstGeom prst="rect">
            <a:avLst/>
          </a:prstGeom>
          <a:solidFill>
            <a:srgbClr val="98A32D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3" y="5733258"/>
            <a:ext cx="8818372" cy="1008112"/>
          </a:xfrm>
          <a:prstGeom prst="rect">
            <a:avLst/>
          </a:prstGeom>
          <a:solidFill>
            <a:srgbClr val="98A3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</a:rPr>
              <a:t>Подготовлен на основании решения Совета депутатов </a:t>
            </a: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Терновского </a:t>
            </a: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</a:rPr>
              <a:t>муниципального образования от </a:t>
            </a: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28</a:t>
            </a: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.03.2017г</a:t>
            </a: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. </a:t>
            </a: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</a:rPr>
              <a:t>№ </a:t>
            </a: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9/2</a:t>
            </a: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</a:rPr>
              <a:t>«</a:t>
            </a: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Об исполнении  бюджета Терновского </a:t>
            </a: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</a:rPr>
              <a:t>муниципального образования </a:t>
            </a: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за 2016 год</a:t>
            </a:r>
            <a:r>
              <a:rPr lang="ru-RU" altLang="ru-RU" sz="2000" b="1" dirty="0">
                <a:solidFill>
                  <a:schemeClr val="tx1"/>
                </a:solidFill>
                <a:latin typeface="Times New Roman" pitchFamily="18" charset="0"/>
              </a:rPr>
              <a:t>»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5" y="0"/>
            <a:ext cx="4038118" cy="27089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2427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8676456" cy="17578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Благодарим за внимание!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708920"/>
            <a:ext cx="511256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1" u="sng" dirty="0" smtClean="0">
                <a:latin typeface="Times New Roman" pitchFamily="18" charset="0"/>
              </a:rPr>
              <a:t>Информация для контактов</a:t>
            </a:r>
          </a:p>
          <a:p>
            <a:pPr algn="ctr"/>
            <a:endParaRPr lang="ru-RU" altLang="ru-RU" dirty="0" smtClean="0">
              <a:latin typeface="Times New Roman" pitchFamily="18" charset="0"/>
            </a:endParaRPr>
          </a:p>
          <a:p>
            <a:pPr algn="ctr"/>
            <a:r>
              <a:rPr lang="ru-RU" altLang="ru-RU" dirty="0" smtClean="0"/>
              <a:t>Администрация Терновского муниципального образования</a:t>
            </a:r>
          </a:p>
          <a:p>
            <a:pPr algn="ctr"/>
            <a:r>
              <a:rPr lang="ru-RU" altLang="ru-RU" dirty="0" smtClean="0"/>
              <a:t>Адрес: </a:t>
            </a:r>
            <a:r>
              <a:rPr lang="ru-RU" dirty="0" smtClean="0"/>
              <a:t>412337 Саратовская область                                                                                     </a:t>
            </a:r>
            <a:r>
              <a:rPr lang="ru-RU" dirty="0" err="1" smtClean="0"/>
              <a:t>Балашовский</a:t>
            </a:r>
            <a:r>
              <a:rPr lang="ru-RU" dirty="0" smtClean="0"/>
              <a:t> район</a:t>
            </a:r>
          </a:p>
          <a:p>
            <a:pPr algn="ctr"/>
            <a:r>
              <a:rPr lang="ru-RU" dirty="0" smtClean="0"/>
              <a:t>с.Терновка</a:t>
            </a:r>
          </a:p>
          <a:p>
            <a:pPr algn="ctr"/>
            <a:r>
              <a:rPr lang="ru-RU" dirty="0" smtClean="0"/>
              <a:t>ул.Ленинская, д.68</a:t>
            </a:r>
          </a:p>
          <a:p>
            <a:pPr algn="ctr"/>
            <a:r>
              <a:rPr lang="ru-RU" altLang="ru-RU" dirty="0" smtClean="0"/>
              <a:t>тел. /факс (884545) 7-75-33</a:t>
            </a:r>
          </a:p>
          <a:p>
            <a:pPr algn="ctr"/>
            <a:r>
              <a:rPr lang="en-US" altLang="ru-RU" dirty="0" smtClean="0"/>
              <a:t>e-</a:t>
            </a:r>
            <a:r>
              <a:rPr lang="en-US" altLang="ru-RU" dirty="0" err="1" smtClean="0"/>
              <a:t>mail:TMOBMR</a:t>
            </a:r>
            <a:r>
              <a:rPr lang="en-US" altLang="ru-RU" dirty="0" smtClean="0"/>
              <a:t> 09@yandex.ru</a:t>
            </a:r>
            <a:endParaRPr lang="ru-RU" altLang="ru-RU" dirty="0" smtClean="0"/>
          </a:p>
          <a:p>
            <a:pPr algn="ctr"/>
            <a:r>
              <a:rPr lang="ru-RU" altLang="ru-RU" dirty="0" smtClean="0"/>
              <a:t>График работы :</a:t>
            </a:r>
          </a:p>
          <a:p>
            <a:pPr algn="ctr"/>
            <a:r>
              <a:rPr lang="ru-RU" altLang="ru-RU" dirty="0" smtClean="0"/>
              <a:t>с 8:00 до 17:00 перерыв с 12:00 до 14:00</a:t>
            </a:r>
          </a:p>
          <a:p>
            <a:pPr algn="ctr"/>
            <a:r>
              <a:rPr lang="ru-RU" altLang="ru-RU" dirty="0" smtClean="0"/>
              <a:t>Выходной суббота, воскресенье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3091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72008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Предисловие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7776864" cy="5328592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ru-RU" sz="1600" b="1" dirty="0" smtClean="0"/>
              <a:t>	Бюджет </a:t>
            </a:r>
            <a:r>
              <a:rPr lang="ru-RU" sz="1600" b="1" dirty="0"/>
              <a:t>играет центральную роль в экономике поселения и решении </a:t>
            </a:r>
            <a:r>
              <a:rPr lang="ru-RU" sz="1600" b="1" dirty="0" smtClean="0"/>
              <a:t>различных проблем в его развитии. Внимательное изучение бюджета дает представление о намерениях </a:t>
            </a:r>
            <a:r>
              <a:rPr lang="ru-RU" sz="1600" b="1" dirty="0"/>
              <a:t>власти, ее политике, распределении ею финансовых ресурсов. </a:t>
            </a:r>
            <a:r>
              <a:rPr lang="ru-RU" sz="1600" b="1" dirty="0" smtClean="0"/>
              <a:t>Благодаря анализу бюджета можно установить, как распределяются денежные средства, расходуются </a:t>
            </a:r>
            <a:r>
              <a:rPr lang="ru-RU" sz="1600" b="1" dirty="0"/>
              <a:t>ли они по назначению. Контроль за местным бюджетом особенно </a:t>
            </a:r>
            <a:r>
              <a:rPr lang="ru-RU" sz="1600" b="1" dirty="0" smtClean="0"/>
              <a:t>уместен, если </a:t>
            </a:r>
            <a:r>
              <a:rPr lang="ru-RU" sz="1600" b="1" dirty="0"/>
              <a:t>иметь в виду, что он формируется за счет граждан и организаций. Эти </a:t>
            </a:r>
            <a:r>
              <a:rPr lang="ru-RU" sz="1600" b="1" dirty="0" smtClean="0"/>
              <a:t>средства изымаются </a:t>
            </a:r>
            <a:r>
              <a:rPr lang="ru-RU" sz="1600" b="1" dirty="0"/>
              <a:t>в виде налогов, различных сборов и пошлин у физических и </a:t>
            </a:r>
            <a:r>
              <a:rPr lang="ru-RU" sz="1600" b="1" dirty="0" smtClean="0"/>
              <a:t>юридических лиц </a:t>
            </a:r>
            <a:r>
              <a:rPr lang="ru-RU" sz="1600" b="1" dirty="0"/>
              <a:t>для проведения значимой для общества деятельности. Проверка </a:t>
            </a:r>
            <a:r>
              <a:rPr lang="ru-RU" sz="1600" b="1" dirty="0" smtClean="0"/>
              <a:t>фактического использования </a:t>
            </a:r>
            <a:r>
              <a:rPr lang="ru-RU" sz="1600" b="1" dirty="0"/>
              <a:t>бюджетных средств закономерный и обязательный процесс, особенно </a:t>
            </a:r>
            <a:r>
              <a:rPr lang="ru-RU" sz="1600" b="1" dirty="0" smtClean="0"/>
              <a:t>в условиях недостатка </a:t>
            </a:r>
            <a:r>
              <a:rPr lang="ru-RU" sz="1600" b="1" dirty="0"/>
              <a:t>имеющихся резервов. Именно поэтому пришло время </a:t>
            </a:r>
            <a:r>
              <a:rPr lang="ru-RU" sz="1600" b="1" dirty="0" smtClean="0"/>
              <a:t>для опубликования </a:t>
            </a:r>
            <a:r>
              <a:rPr lang="ru-RU" sz="1600" b="1" dirty="0"/>
              <a:t>простого и доступного для каждого гражданина анализа бюджета </a:t>
            </a:r>
            <a:r>
              <a:rPr lang="ru-RU" sz="1600" b="1" dirty="0" smtClean="0"/>
              <a:t>и бюджетных </a:t>
            </a:r>
            <a:r>
              <a:rPr lang="ru-RU" sz="1600" b="1" dirty="0"/>
              <a:t>процессов. И мы надеемся что данная презентация послужит </a:t>
            </a:r>
            <a:r>
              <a:rPr lang="ru-RU" sz="1600" b="1" dirty="0" smtClean="0"/>
              <a:t>обеспечению роста </a:t>
            </a:r>
            <a:r>
              <a:rPr lang="ru-RU" sz="1600" b="1" dirty="0"/>
              <a:t>интереса граждан к вопросам использования бюджета. Ведь только при наличии </a:t>
            </a:r>
            <a:r>
              <a:rPr lang="ru-RU" sz="1600" b="1" dirty="0" smtClean="0"/>
              <a:t>у граждан </a:t>
            </a:r>
            <a:r>
              <a:rPr lang="ru-RU" sz="1600" b="1" dirty="0"/>
              <a:t>чувства собственной причастности к бюджетному процессу и </a:t>
            </a:r>
            <a:r>
              <a:rPr lang="ru-RU" sz="1600" b="1" dirty="0" smtClean="0"/>
              <a:t>возможности высказать </a:t>
            </a:r>
            <a:r>
              <a:rPr lang="ru-RU" sz="1600" b="1" dirty="0"/>
              <a:t>свое мнение можно рассчитывать на то, что население будет </a:t>
            </a:r>
            <a:r>
              <a:rPr lang="ru-RU" sz="1600" b="1" dirty="0" smtClean="0"/>
              <a:t>добросовестно участвовать </a:t>
            </a:r>
            <a:r>
              <a:rPr lang="ru-RU" sz="1600" b="1" dirty="0"/>
              <a:t>как в формировании бюджета, так и его исполнении.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142941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59628" y="404665"/>
            <a:ext cx="7024744" cy="792088"/>
          </a:xfrm>
        </p:spPr>
        <p:txBody>
          <a:bodyPr/>
          <a:lstStyle/>
          <a:p>
            <a:pPr algn="ctr"/>
            <a:r>
              <a:rPr lang="ru-RU" b="1" dirty="0"/>
              <a:t>Что такое бюджет?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67544" y="965314"/>
            <a:ext cx="2664296" cy="1903035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</a:p>
          <a:p>
            <a:pPr algn="ctr"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поступающие в бюджет денежные средства (налоги</a:t>
            </a:r>
          </a:p>
          <a:p>
            <a:pPr algn="ctr"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и физических лиц, административные платежи и сборы, безвозмездные</a:t>
            </a:r>
          </a:p>
          <a:p>
            <a:pPr algn="ctr">
              <a:spcBef>
                <a:spcPts val="0"/>
              </a:spcBef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поступления)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611560" y="4077071"/>
            <a:ext cx="2160239" cy="1296145"/>
          </a:xfrm>
        </p:spPr>
        <p:txBody>
          <a:bodyPr>
            <a:noAutofit/>
          </a:bodyPr>
          <a:lstStyle/>
          <a:p>
            <a:pPr marL="68580" indent="0" algn="ctr">
              <a:spcBef>
                <a:spcPts val="0"/>
              </a:spcBef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расходами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образует</a:t>
            </a:r>
          </a:p>
          <a:p>
            <a:pPr marL="68580" indent="0" algn="ctr">
              <a:spcBef>
                <a:spcPts val="0"/>
              </a:spcBef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 бюджета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</a:t>
            </a: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5580113" y="1052736"/>
            <a:ext cx="2664295" cy="18002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выплачиваемые из</a:t>
            </a: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денежные средства</a:t>
            </a: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(содержание государственных</a:t>
            </a: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(образование,</a:t>
            </a: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ЖКХ, культура и другие)</a:t>
            </a: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капитальное строительство и</a:t>
            </a:r>
          </a:p>
          <a:p>
            <a:pPr algn="ctr"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другие)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6156176" y="4077071"/>
            <a:ext cx="2304256" cy="1512169"/>
          </a:xfrm>
        </p:spPr>
        <p:txBody>
          <a:bodyPr>
            <a:normAutofit/>
          </a:bodyPr>
          <a:lstStyle/>
          <a:p>
            <a:pPr marL="68580" indent="0" algn="ctr">
              <a:spcBef>
                <a:spcPts val="0"/>
              </a:spcBef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расходная часть</a:t>
            </a:r>
          </a:p>
          <a:p>
            <a:pPr marL="68580" indent="0" algn="ctr">
              <a:spcBef>
                <a:spcPts val="0"/>
              </a:spcBef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превышает</a:t>
            </a:r>
          </a:p>
          <a:p>
            <a:pPr marL="68580" indent="0" algn="ctr">
              <a:spcBef>
                <a:spcPts val="0"/>
              </a:spcBef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доходную, то бюджет</a:t>
            </a:r>
          </a:p>
          <a:p>
            <a:pPr marL="68580" indent="0" algn="ctr">
              <a:spcBef>
                <a:spcPts val="0"/>
              </a:spcBef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с</a:t>
            </a:r>
          </a:p>
          <a:p>
            <a:pPr marL="68580" indent="0" algn="ctr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ДЕФИЦИТОМ</a:t>
            </a: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96753"/>
            <a:ext cx="2664297" cy="1440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67544" y="2996952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(от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старонормандского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bougette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кошель, сумка, кожаный мешок) – форма образования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расходования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средств, предназначенных для финансового обеспечения задач 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 государства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местного самоуправления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566257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Сбалансированность бюджета по доходам и расходам – основополагающее требование, предъявляемое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органам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составляющим и утверждающим бюджет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9" y="3933055"/>
            <a:ext cx="2376264" cy="1440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5245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19868" cy="115212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</a:rPr>
              <a:t>Основные характеристики бюджета Терновского муниципального образования  за 201</a:t>
            </a:r>
            <a:r>
              <a:rPr lang="ru-RU" sz="2400" b="1" dirty="0">
                <a:solidFill>
                  <a:srgbClr val="006600"/>
                </a:solidFill>
              </a:rPr>
              <a:t>6</a:t>
            </a:r>
            <a:r>
              <a:rPr lang="ru-RU" sz="2400" b="1" dirty="0" smtClean="0">
                <a:solidFill>
                  <a:srgbClr val="006600"/>
                </a:solidFill>
              </a:rPr>
              <a:t> год</a:t>
            </a:r>
            <a:endParaRPr lang="ru-RU" sz="2400" b="1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679153513"/>
              </p:ext>
            </p:extLst>
          </p:nvPr>
        </p:nvGraphicFramePr>
        <p:xfrm>
          <a:off x="467544" y="1484784"/>
          <a:ext cx="8280920" cy="48906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2770"/>
                <a:gridCol w="1657470"/>
                <a:gridCol w="1776591"/>
                <a:gridCol w="1521928"/>
                <a:gridCol w="1307830"/>
                <a:gridCol w="1514331"/>
              </a:tblGrid>
              <a:tr h="1224136"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Первоначально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план, тыс.руб.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план,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Исполнение, тыс.руб.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уточненному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3357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4316,2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4391,1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4696,3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4053,8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4053,8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4358,9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6121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4316,2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5130,7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4005,5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1419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ДЕФИЦИТ(-)/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ПРОФИЦИТ(+)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-739,6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+690,8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4144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776784383"/>
              </p:ext>
            </p:extLst>
          </p:nvPr>
        </p:nvGraphicFramePr>
        <p:xfrm>
          <a:off x="857224" y="1071546"/>
          <a:ext cx="7604918" cy="52000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3000651"/>
                <a:gridCol w="1080120"/>
                <a:gridCol w="1008112"/>
                <a:gridCol w="1080120"/>
                <a:gridCol w="1435915"/>
              </a:tblGrid>
              <a:tr h="260027">
                <a:tc rowSpan="2">
                  <a:txBody>
                    <a:bodyPr/>
                    <a:lstStyle/>
                    <a:p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ru-RU" sz="1200" b="1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 тыс.руб.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67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Уточнен-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план,  тыс.руб.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</a:t>
                      </a:r>
                    </a:p>
                    <a:p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тыс.руб.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нения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33379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</a:t>
                      </a:r>
                      <a:r>
                        <a:rPr lang="ru-RU" sz="12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доходы, в том числе: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5200,3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4391,1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4364,9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360,6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26002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</a:t>
                      </a:r>
                    </a:p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26075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на нефтепродукты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26002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сельхозналог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192,1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557,0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557,0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26002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имущество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404,9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324,9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432,5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26002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Госпошлина, сборы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26002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3374,2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3080,6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3256,5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95343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 арендной либо иной платы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передачу в возмездное пользование государственного и муниципального имущества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</a:tr>
              <a:tr h="433379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286076"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</a:t>
                      </a:r>
                      <a:r>
                        <a:rPr lang="ru-RU" sz="12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поступления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283,0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5483,3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4458,2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4696,2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7544" y="116632"/>
            <a:ext cx="8208912" cy="100811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бюджета 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Терновского МО за 2016 год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38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16579662"/>
              </p:ext>
            </p:extLst>
          </p:nvPr>
        </p:nvGraphicFramePr>
        <p:xfrm>
          <a:off x="1259632" y="1726285"/>
          <a:ext cx="7128792" cy="4716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36904" cy="129614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доходов </a:t>
            </a:r>
            <a:r>
              <a:rPr lang="ru-RU" sz="2400" b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Терновского 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</a:t>
            </a:r>
            <a:b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2016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33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2589044192"/>
              </p:ext>
            </p:extLst>
          </p:nvPr>
        </p:nvGraphicFramePr>
        <p:xfrm>
          <a:off x="928662" y="1643050"/>
          <a:ext cx="7398526" cy="4800109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746640"/>
                <a:gridCol w="2257943"/>
                <a:gridCol w="1099237"/>
                <a:gridCol w="1122662"/>
                <a:gridCol w="1086022"/>
                <a:gridCol w="1086022"/>
              </a:tblGrid>
              <a:tr h="364920">
                <a:tc rowSpan="2">
                  <a:txBody>
                    <a:bodyPr/>
                    <a:lstStyle/>
                    <a:p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 тыс.руб.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89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лан,  тыс.руб.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</a:t>
                      </a:r>
                    </a:p>
                    <a:p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тыс.руб.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исполне-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 плана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6741">
                <a:tc>
                  <a:txBody>
                    <a:bodyPr/>
                    <a:lstStyle/>
                    <a:p>
                      <a:pPr algn="ctr"/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7175,0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5130,7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4005,5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61440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3734,1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3168,1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2790,1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42410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144,9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158,8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158,8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87291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 и </a:t>
                      </a:r>
                    </a:p>
                    <a:p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 деятельность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26,4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569887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751,6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364,3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340,3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93,4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92820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2518,0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1389,5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716,7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51,5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7544" y="548680"/>
            <a:ext cx="8208912" cy="122413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Терновского муниципального образования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разделам в 2015-2016 годах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18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="" xmlns:p14="http://schemas.microsoft.com/office/powerpoint/2010/main" val="4166581562"/>
              </p:ext>
            </p:extLst>
          </p:nvPr>
        </p:nvGraphicFramePr>
        <p:xfrm>
          <a:off x="-142908" y="928670"/>
          <a:ext cx="9144000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4" name="Заголовок 4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640960" cy="936104"/>
          </a:xfr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 Терновского МО за  2016 год</a:t>
            </a:r>
            <a:endParaRPr lang="ru-RU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72004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3028001809"/>
              </p:ext>
            </p:extLst>
          </p:nvPr>
        </p:nvGraphicFramePr>
        <p:xfrm>
          <a:off x="539552" y="908720"/>
          <a:ext cx="806489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986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785</TotalTime>
  <Words>576</Words>
  <Application>Microsoft Office PowerPoint</Application>
  <PresentationFormat>Экран (4:3)</PresentationFormat>
  <Paragraphs>223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                                  Отчет                                                            об исполнении бюджета Терновского          муниципального   образования Балашовского муниципального района Саратовской области                                                       за 2016 год</vt:lpstr>
      <vt:lpstr>Предисловие</vt:lpstr>
      <vt:lpstr>Что такое бюджет?</vt:lpstr>
      <vt:lpstr>Основные характеристики бюджета Терновского муниципального образования  за 2016 год</vt:lpstr>
      <vt:lpstr>Слайд 5</vt:lpstr>
      <vt:lpstr>Структура налоговых и неналоговых доходов бюджета Терновского  муниципального образования  за 2016 год</vt:lpstr>
      <vt:lpstr>Слайд 7</vt:lpstr>
      <vt:lpstr>Расходы бюджета Терновского МО за  2016 год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                                                           об исполнении бюджета Новопокровского          муниципального   образования Балашовского муниципального района                          Саратовской области                                                       за 2015 год</dc:title>
  <dc:creator>Сергей</dc:creator>
  <cp:lastModifiedBy>Admin</cp:lastModifiedBy>
  <cp:revision>81</cp:revision>
  <dcterms:created xsi:type="dcterms:W3CDTF">2016-05-30T06:25:05Z</dcterms:created>
  <dcterms:modified xsi:type="dcterms:W3CDTF">2017-03-29T07:37:42Z</dcterms:modified>
</cp:coreProperties>
</file>